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60" r:id="rId2"/>
    <p:sldId id="257" r:id="rId3"/>
    <p:sldId id="258" r:id="rId4"/>
    <p:sldId id="259" r:id="rId5"/>
    <p:sldId id="263" r:id="rId6"/>
    <p:sldId id="264" r:id="rId7"/>
    <p:sldId id="267" r:id="rId8"/>
    <p:sldId id="266" r:id="rId9"/>
    <p:sldId id="268" r:id="rId10"/>
    <p:sldId id="272" r:id="rId11"/>
    <p:sldId id="269" r:id="rId12"/>
    <p:sldId id="270" r:id="rId13"/>
    <p:sldId id="274" r:id="rId14"/>
    <p:sldId id="275" r:id="rId15"/>
    <p:sldId id="276" r:id="rId16"/>
    <p:sldId id="277" r:id="rId17"/>
    <p:sldId id="278" r:id="rId18"/>
    <p:sldId id="279" r:id="rId19"/>
    <p:sldId id="280" r:id="rId20"/>
    <p:sldId id="281" r:id="rId21"/>
    <p:sldId id="282" r:id="rId22"/>
    <p:sldId id="283" r:id="rId23"/>
  </p:sldIdLst>
  <p:sldSz cx="9144000" cy="6858000" type="screen4x3"/>
  <p:notesSz cx="6858000" cy="9144000"/>
  <p:defaultTextStyle>
    <a:defPPr>
      <a:defRPr lang="ru-RU"/>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ru-RU"/>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ru-RU"/>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ru-RU"/>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ru-RU"/>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ru-RU"/>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ru-RU"/>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ru-RU"/>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ru-RU"/>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ru-RU"/>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ru-RU"/>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ru-RU"/>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ru-RU"/>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ru-RU"/>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ru-RU"/>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ru-RU"/>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ru-RU"/>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ru-RU"/>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ru-RU"/>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ru-RU"/>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ru-RU"/>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ru-RU"/>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ru-RU"/>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ru-RU"/>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ru-RU"/>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ru-RU"/>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ru-RU"/>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ru-RU"/>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ru-RU"/>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ru-RU"/>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ru-RU"/>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ru-RU"/>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ru-RU"/>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ru-RU"/>
          </a:p>
        </p:txBody>
      </p:sp>
      <p:sp>
        <p:nvSpPr>
          <p:cNvPr id="53251" name="Rectangle 3"/>
          <p:cNvSpPr>
            <a:spLocks noGrp="1" noChangeArrowheads="1"/>
          </p:cNvSpPr>
          <p:nvPr>
            <p:ph type="ctrTitle"/>
          </p:nvPr>
        </p:nvSpPr>
        <p:spPr>
          <a:xfrm>
            <a:off x="315913" y="466725"/>
            <a:ext cx="6781800" cy="2133600"/>
          </a:xfrm>
        </p:spPr>
        <p:txBody>
          <a:bodyPr/>
          <a:lstStyle>
            <a:lvl1pPr algn="r">
              <a:defRPr sz="4800"/>
            </a:lvl1pPr>
          </a:lstStyle>
          <a:p>
            <a:r>
              <a:rPr lang="ru-RU" altLang="en-US"/>
              <a:t>Образец заголовка</a:t>
            </a:r>
          </a:p>
        </p:txBody>
      </p:sp>
      <p:sp>
        <p:nvSpPr>
          <p:cNvPr id="5325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ru-RU" altLang="en-US"/>
              <a:t>Образец подзаголовка</a:t>
            </a:r>
          </a:p>
        </p:txBody>
      </p:sp>
      <p:sp>
        <p:nvSpPr>
          <p:cNvPr id="38" name="Rectangle 5"/>
          <p:cNvSpPr>
            <a:spLocks noGrp="1" noChangeArrowheads="1"/>
          </p:cNvSpPr>
          <p:nvPr>
            <p:ph type="dt" sz="half" idx="10"/>
          </p:nvPr>
        </p:nvSpPr>
        <p:spPr/>
        <p:txBody>
          <a:bodyPr/>
          <a:lstStyle>
            <a:lvl1pPr>
              <a:defRPr/>
            </a:lvl1pPr>
          </a:lstStyle>
          <a:p>
            <a:pPr>
              <a:defRPr/>
            </a:pPr>
            <a:fld id="{99EC45C7-C4E9-4508-AB3E-326DC28D5B5A}" type="datetimeFigureOut">
              <a:rPr lang="ru-RU"/>
              <a:pPr>
                <a:defRPr/>
              </a:pPr>
              <a:t>15.10.2012</a:t>
            </a:fld>
            <a:endParaRPr lang="ru-RU" altLang="en-US"/>
          </a:p>
        </p:txBody>
      </p:sp>
      <p:sp>
        <p:nvSpPr>
          <p:cNvPr id="39" name="Rectangle 6"/>
          <p:cNvSpPr>
            <a:spLocks noGrp="1" noChangeArrowheads="1"/>
          </p:cNvSpPr>
          <p:nvPr>
            <p:ph type="ftr" sz="quarter" idx="11"/>
          </p:nvPr>
        </p:nvSpPr>
        <p:spPr/>
        <p:txBody>
          <a:bodyPr/>
          <a:lstStyle>
            <a:lvl1pPr>
              <a:defRPr/>
            </a:lvl1pPr>
          </a:lstStyle>
          <a:p>
            <a:pPr>
              <a:defRPr/>
            </a:pPr>
            <a:endParaRPr lang="ru-RU" altLang="en-US"/>
          </a:p>
        </p:txBody>
      </p:sp>
      <p:sp>
        <p:nvSpPr>
          <p:cNvPr id="40" name="Rectangle 7"/>
          <p:cNvSpPr>
            <a:spLocks noGrp="1" noChangeArrowheads="1"/>
          </p:cNvSpPr>
          <p:nvPr>
            <p:ph type="sldNum" sz="quarter" idx="12"/>
          </p:nvPr>
        </p:nvSpPr>
        <p:spPr/>
        <p:txBody>
          <a:bodyPr/>
          <a:lstStyle>
            <a:lvl1pPr>
              <a:defRPr/>
            </a:lvl1pPr>
          </a:lstStyle>
          <a:p>
            <a:pPr>
              <a:defRPr/>
            </a:pPr>
            <a:fld id="{7FB17AC0-B82D-4AFC-9BE1-6A108103D8BF}" type="slidenum">
              <a:rPr lang="ru-RU" altLang="en-US"/>
              <a:pPr>
                <a:defRPr/>
              </a:pPr>
              <a:t>‹#›</a:t>
            </a:fld>
            <a:endParaRPr lang="ru-RU"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Rectangle 5"/>
          <p:cNvSpPr>
            <a:spLocks noGrp="1" noChangeArrowheads="1"/>
          </p:cNvSpPr>
          <p:nvPr>
            <p:ph type="dt" sz="half" idx="10"/>
          </p:nvPr>
        </p:nvSpPr>
        <p:spPr>
          <a:ln/>
        </p:spPr>
        <p:txBody>
          <a:bodyPr/>
          <a:lstStyle>
            <a:lvl1pPr>
              <a:defRPr/>
            </a:lvl1pPr>
          </a:lstStyle>
          <a:p>
            <a:pPr>
              <a:defRPr/>
            </a:pPr>
            <a:fld id="{F7E082DA-5979-4CAF-BC4B-E8316300E39C}" type="datetimeFigureOut">
              <a:rPr lang="ru-RU"/>
              <a:pPr>
                <a:defRPr/>
              </a:pPr>
              <a:t>15.10.2012</a:t>
            </a:fld>
            <a:endParaRPr lang="ru-RU"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7"/>
          <p:cNvSpPr>
            <a:spLocks noGrp="1" noChangeArrowheads="1"/>
          </p:cNvSpPr>
          <p:nvPr>
            <p:ph type="sldNum" sz="quarter" idx="12"/>
          </p:nvPr>
        </p:nvSpPr>
        <p:spPr>
          <a:ln/>
        </p:spPr>
        <p:txBody>
          <a:bodyPr/>
          <a:lstStyle>
            <a:lvl1pPr>
              <a:defRPr/>
            </a:lvl1pPr>
          </a:lstStyle>
          <a:p>
            <a:pPr>
              <a:defRPr/>
            </a:pPr>
            <a:fld id="{AED6133B-A1E0-4146-8932-E66C74153F98}" type="slidenum">
              <a:rPr lang="ru-RU" altLang="en-US"/>
              <a:pPr>
                <a:defRPr/>
              </a:pPr>
              <a:t>‹#›</a:t>
            </a:fld>
            <a:endParaRPr lang="ru-RU"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122238"/>
            <a:ext cx="2057400" cy="6008687"/>
          </a:xfrm>
        </p:spPr>
        <p:txBody>
          <a:bodyPr vert="eaVert"/>
          <a:lstStyle/>
          <a:p>
            <a:r>
              <a:rPr lang="en-US"/>
              <a:t>Образец заголовка</a:t>
            </a:r>
            <a:endParaRPr lang="ru-RU"/>
          </a:p>
        </p:txBody>
      </p:sp>
      <p:sp>
        <p:nvSpPr>
          <p:cNvPr id="3" name="Вертикальный текст 2"/>
          <p:cNvSpPr>
            <a:spLocks noGrp="1"/>
          </p:cNvSpPr>
          <p:nvPr>
            <p:ph type="body" orient="vert" idx="1"/>
          </p:nvPr>
        </p:nvSpPr>
        <p:spPr>
          <a:xfrm>
            <a:off x="457200" y="122238"/>
            <a:ext cx="6019800" cy="6008687"/>
          </a:xfrm>
        </p:spPr>
        <p:txBody>
          <a:bodyPr vert="eaVert"/>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Rectangle 5"/>
          <p:cNvSpPr>
            <a:spLocks noGrp="1" noChangeArrowheads="1"/>
          </p:cNvSpPr>
          <p:nvPr>
            <p:ph type="dt" sz="half" idx="10"/>
          </p:nvPr>
        </p:nvSpPr>
        <p:spPr>
          <a:ln/>
        </p:spPr>
        <p:txBody>
          <a:bodyPr/>
          <a:lstStyle>
            <a:lvl1pPr>
              <a:defRPr/>
            </a:lvl1pPr>
          </a:lstStyle>
          <a:p>
            <a:pPr>
              <a:defRPr/>
            </a:pPr>
            <a:fld id="{5E2C4847-5FA0-4DA0-85F6-8E1BC1D38B35}" type="datetimeFigureOut">
              <a:rPr lang="ru-RU"/>
              <a:pPr>
                <a:defRPr/>
              </a:pPr>
              <a:t>15.10.2012</a:t>
            </a:fld>
            <a:endParaRPr lang="ru-RU"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7"/>
          <p:cNvSpPr>
            <a:spLocks noGrp="1" noChangeArrowheads="1"/>
          </p:cNvSpPr>
          <p:nvPr>
            <p:ph type="sldNum" sz="quarter" idx="12"/>
          </p:nvPr>
        </p:nvSpPr>
        <p:spPr>
          <a:ln/>
        </p:spPr>
        <p:txBody>
          <a:bodyPr/>
          <a:lstStyle>
            <a:lvl1pPr>
              <a:defRPr/>
            </a:lvl1pPr>
          </a:lstStyle>
          <a:p>
            <a:pPr>
              <a:defRPr/>
            </a:pPr>
            <a:fld id="{8CAFD0C3-089B-4F37-9743-5EB3684FC425}" type="slidenum">
              <a:rPr lang="ru-RU" altLang="en-US"/>
              <a:pPr>
                <a:defRPr/>
              </a:pPr>
              <a:t>‹#›</a:t>
            </a:fld>
            <a:endParaRPr lang="ru-RU"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endParaRPr lang="ru-RU"/>
          </a:p>
        </p:txBody>
      </p:sp>
      <p:sp>
        <p:nvSpPr>
          <p:cNvPr id="3" name="Содержимое 2"/>
          <p:cNvSpPr>
            <a:spLocks noGrp="1"/>
          </p:cNvSpPr>
          <p:nvPr>
            <p:ph idx="1"/>
          </p:nvPr>
        </p:nvSpPr>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Rectangle 5"/>
          <p:cNvSpPr>
            <a:spLocks noGrp="1" noChangeArrowheads="1"/>
          </p:cNvSpPr>
          <p:nvPr>
            <p:ph type="dt" sz="half" idx="10"/>
          </p:nvPr>
        </p:nvSpPr>
        <p:spPr>
          <a:ln/>
        </p:spPr>
        <p:txBody>
          <a:bodyPr/>
          <a:lstStyle>
            <a:lvl1pPr>
              <a:defRPr/>
            </a:lvl1pPr>
          </a:lstStyle>
          <a:p>
            <a:pPr>
              <a:defRPr/>
            </a:pPr>
            <a:fld id="{6864789F-4A79-4807-8AC6-C77461AC200A}" type="datetimeFigureOut">
              <a:rPr lang="ru-RU"/>
              <a:pPr>
                <a:defRPr/>
              </a:pPr>
              <a:t>15.10.2012</a:t>
            </a:fld>
            <a:endParaRPr lang="ru-RU"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7"/>
          <p:cNvSpPr>
            <a:spLocks noGrp="1" noChangeArrowheads="1"/>
          </p:cNvSpPr>
          <p:nvPr>
            <p:ph type="sldNum" sz="quarter" idx="12"/>
          </p:nvPr>
        </p:nvSpPr>
        <p:spPr>
          <a:ln/>
        </p:spPr>
        <p:txBody>
          <a:bodyPr/>
          <a:lstStyle>
            <a:lvl1pPr>
              <a:defRPr/>
            </a:lvl1pPr>
          </a:lstStyle>
          <a:p>
            <a:pPr>
              <a:defRPr/>
            </a:pPr>
            <a:fld id="{5B759A0D-F7DB-4000-BF21-545BFA02A499}" type="slidenum">
              <a:rPr lang="ru-RU" altLang="en-US"/>
              <a:pPr>
                <a:defRPr/>
              </a:pPr>
              <a:t>‹#›</a:t>
            </a:fld>
            <a:endParaRPr lang="ru-RU"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en-US"/>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Образец текста</a:t>
            </a:r>
          </a:p>
        </p:txBody>
      </p:sp>
      <p:sp>
        <p:nvSpPr>
          <p:cNvPr id="4" name="Rectangle 5"/>
          <p:cNvSpPr>
            <a:spLocks noGrp="1" noChangeArrowheads="1"/>
          </p:cNvSpPr>
          <p:nvPr>
            <p:ph type="dt" sz="half" idx="10"/>
          </p:nvPr>
        </p:nvSpPr>
        <p:spPr>
          <a:ln/>
        </p:spPr>
        <p:txBody>
          <a:bodyPr/>
          <a:lstStyle>
            <a:lvl1pPr>
              <a:defRPr/>
            </a:lvl1pPr>
          </a:lstStyle>
          <a:p>
            <a:pPr>
              <a:defRPr/>
            </a:pPr>
            <a:fld id="{FD64FBA2-8150-4B62-AEF3-2A77B349745C}" type="datetimeFigureOut">
              <a:rPr lang="ru-RU"/>
              <a:pPr>
                <a:defRPr/>
              </a:pPr>
              <a:t>15.10.2012</a:t>
            </a:fld>
            <a:endParaRPr lang="ru-RU"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7"/>
          <p:cNvSpPr>
            <a:spLocks noGrp="1" noChangeArrowheads="1"/>
          </p:cNvSpPr>
          <p:nvPr>
            <p:ph type="sldNum" sz="quarter" idx="12"/>
          </p:nvPr>
        </p:nvSpPr>
        <p:spPr>
          <a:ln/>
        </p:spPr>
        <p:txBody>
          <a:bodyPr/>
          <a:lstStyle>
            <a:lvl1pPr>
              <a:defRPr/>
            </a:lvl1pPr>
          </a:lstStyle>
          <a:p>
            <a:pPr>
              <a:defRPr/>
            </a:pPr>
            <a:fld id="{A313DBEB-5424-4F08-AF77-9D96E722502A}" type="slidenum">
              <a:rPr lang="ru-RU" altLang="en-US"/>
              <a:pPr>
                <a:defRPr/>
              </a:pPr>
              <a:t>‹#›</a:t>
            </a:fld>
            <a:endParaRPr lang="ru-RU"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endParaRPr lang="ru-RU"/>
          </a:p>
        </p:txBody>
      </p:sp>
      <p:sp>
        <p:nvSpPr>
          <p:cNvPr id="3" name="Содержимое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Содержимое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5" name="Rectangle 5"/>
          <p:cNvSpPr>
            <a:spLocks noGrp="1" noChangeArrowheads="1"/>
          </p:cNvSpPr>
          <p:nvPr>
            <p:ph type="dt" sz="half" idx="10"/>
          </p:nvPr>
        </p:nvSpPr>
        <p:spPr>
          <a:ln/>
        </p:spPr>
        <p:txBody>
          <a:bodyPr/>
          <a:lstStyle>
            <a:lvl1pPr>
              <a:defRPr/>
            </a:lvl1pPr>
          </a:lstStyle>
          <a:p>
            <a:pPr>
              <a:defRPr/>
            </a:pPr>
            <a:fld id="{509F18AB-BEC6-4330-9E46-9C751D715121}" type="datetimeFigureOut">
              <a:rPr lang="ru-RU"/>
              <a:pPr>
                <a:defRPr/>
              </a:pPr>
              <a:t>15.10.2012</a:t>
            </a:fld>
            <a:endParaRPr lang="ru-RU"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ru-RU" altLang="en-US"/>
          </a:p>
        </p:txBody>
      </p:sp>
      <p:sp>
        <p:nvSpPr>
          <p:cNvPr id="7" name="Rectangle 7"/>
          <p:cNvSpPr>
            <a:spLocks noGrp="1" noChangeArrowheads="1"/>
          </p:cNvSpPr>
          <p:nvPr>
            <p:ph type="sldNum" sz="quarter" idx="12"/>
          </p:nvPr>
        </p:nvSpPr>
        <p:spPr>
          <a:ln/>
        </p:spPr>
        <p:txBody>
          <a:bodyPr/>
          <a:lstStyle>
            <a:lvl1pPr>
              <a:defRPr/>
            </a:lvl1pPr>
          </a:lstStyle>
          <a:p>
            <a:pPr>
              <a:defRPr/>
            </a:pPr>
            <a:fld id="{419A426E-3185-45DB-A506-293F7B21D238}" type="slidenum">
              <a:rPr lang="ru-RU" altLang="en-US"/>
              <a:pPr>
                <a:defRPr/>
              </a:pPr>
              <a:t>‹#›</a:t>
            </a:fld>
            <a:endParaRPr lang="ru-RU"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en-US"/>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7" name="Rectangle 5"/>
          <p:cNvSpPr>
            <a:spLocks noGrp="1" noChangeArrowheads="1"/>
          </p:cNvSpPr>
          <p:nvPr>
            <p:ph type="dt" sz="half" idx="10"/>
          </p:nvPr>
        </p:nvSpPr>
        <p:spPr>
          <a:ln/>
        </p:spPr>
        <p:txBody>
          <a:bodyPr/>
          <a:lstStyle>
            <a:lvl1pPr>
              <a:defRPr/>
            </a:lvl1pPr>
          </a:lstStyle>
          <a:p>
            <a:pPr>
              <a:defRPr/>
            </a:pPr>
            <a:fld id="{E8D0C889-02B5-49CE-B0AE-8184EB654A0A}" type="datetimeFigureOut">
              <a:rPr lang="ru-RU"/>
              <a:pPr>
                <a:defRPr/>
              </a:pPr>
              <a:t>15.10.2012</a:t>
            </a:fld>
            <a:endParaRPr lang="ru-RU"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ru-RU" altLang="en-US"/>
          </a:p>
        </p:txBody>
      </p:sp>
      <p:sp>
        <p:nvSpPr>
          <p:cNvPr id="9" name="Rectangle 7"/>
          <p:cNvSpPr>
            <a:spLocks noGrp="1" noChangeArrowheads="1"/>
          </p:cNvSpPr>
          <p:nvPr>
            <p:ph type="sldNum" sz="quarter" idx="12"/>
          </p:nvPr>
        </p:nvSpPr>
        <p:spPr>
          <a:ln/>
        </p:spPr>
        <p:txBody>
          <a:bodyPr/>
          <a:lstStyle>
            <a:lvl1pPr>
              <a:defRPr/>
            </a:lvl1pPr>
          </a:lstStyle>
          <a:p>
            <a:pPr>
              <a:defRPr/>
            </a:pPr>
            <a:fld id="{9C6AD636-3F2C-44EB-B561-F01BDFDEA93B}" type="slidenum">
              <a:rPr lang="ru-RU" altLang="en-US"/>
              <a:pPr>
                <a:defRPr/>
              </a:pPr>
              <a:t>‹#›</a:t>
            </a:fld>
            <a:endParaRPr lang="ru-RU"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endParaRPr lang="ru-RU"/>
          </a:p>
        </p:txBody>
      </p:sp>
      <p:sp>
        <p:nvSpPr>
          <p:cNvPr id="3" name="Rectangle 5"/>
          <p:cNvSpPr>
            <a:spLocks noGrp="1" noChangeArrowheads="1"/>
          </p:cNvSpPr>
          <p:nvPr>
            <p:ph type="dt" sz="half" idx="10"/>
          </p:nvPr>
        </p:nvSpPr>
        <p:spPr>
          <a:ln/>
        </p:spPr>
        <p:txBody>
          <a:bodyPr/>
          <a:lstStyle>
            <a:lvl1pPr>
              <a:defRPr/>
            </a:lvl1pPr>
          </a:lstStyle>
          <a:p>
            <a:pPr>
              <a:defRPr/>
            </a:pPr>
            <a:fld id="{432F0BD9-77CD-45B5-B5EE-2DB9804CC2C9}" type="datetimeFigureOut">
              <a:rPr lang="ru-RU"/>
              <a:pPr>
                <a:defRPr/>
              </a:pPr>
              <a:t>15.10.2012</a:t>
            </a:fld>
            <a:endParaRPr lang="ru-RU"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ru-RU" altLang="en-US"/>
          </a:p>
        </p:txBody>
      </p:sp>
      <p:sp>
        <p:nvSpPr>
          <p:cNvPr id="5" name="Rectangle 7"/>
          <p:cNvSpPr>
            <a:spLocks noGrp="1" noChangeArrowheads="1"/>
          </p:cNvSpPr>
          <p:nvPr>
            <p:ph type="sldNum" sz="quarter" idx="12"/>
          </p:nvPr>
        </p:nvSpPr>
        <p:spPr>
          <a:ln/>
        </p:spPr>
        <p:txBody>
          <a:bodyPr/>
          <a:lstStyle>
            <a:lvl1pPr>
              <a:defRPr/>
            </a:lvl1pPr>
          </a:lstStyle>
          <a:p>
            <a:pPr>
              <a:defRPr/>
            </a:pPr>
            <a:fld id="{82920C6D-F403-42FC-A88A-DC500550309C}" type="slidenum">
              <a:rPr lang="ru-RU" altLang="en-US"/>
              <a:pPr>
                <a:defRPr/>
              </a:pPr>
              <a:t>‹#›</a:t>
            </a:fld>
            <a:endParaRPr lang="ru-RU"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7031C069-D865-4FB1-A111-A3DD1DDBEEB2}" type="datetimeFigureOut">
              <a:rPr lang="ru-RU"/>
              <a:pPr>
                <a:defRPr/>
              </a:pPr>
              <a:t>15.10.2012</a:t>
            </a:fld>
            <a:endParaRPr lang="ru-RU"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ru-RU" altLang="en-US"/>
          </a:p>
        </p:txBody>
      </p:sp>
      <p:sp>
        <p:nvSpPr>
          <p:cNvPr id="4" name="Rectangle 7"/>
          <p:cNvSpPr>
            <a:spLocks noGrp="1" noChangeArrowheads="1"/>
          </p:cNvSpPr>
          <p:nvPr>
            <p:ph type="sldNum" sz="quarter" idx="12"/>
          </p:nvPr>
        </p:nvSpPr>
        <p:spPr>
          <a:ln/>
        </p:spPr>
        <p:txBody>
          <a:bodyPr/>
          <a:lstStyle>
            <a:lvl1pPr>
              <a:defRPr/>
            </a:lvl1pPr>
          </a:lstStyle>
          <a:p>
            <a:pPr>
              <a:defRPr/>
            </a:pPr>
            <a:fld id="{1C4FC2D9-84A3-4CEC-AADA-6994E6ABA600}" type="slidenum">
              <a:rPr lang="ru-RU" altLang="en-US"/>
              <a:pPr>
                <a:defRPr/>
              </a:pPr>
              <a:t>‹#›</a:t>
            </a:fld>
            <a:endParaRPr lang="ru-RU"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en-US"/>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Образец текста</a:t>
            </a:r>
          </a:p>
        </p:txBody>
      </p:sp>
      <p:sp>
        <p:nvSpPr>
          <p:cNvPr id="5" name="Rectangle 5"/>
          <p:cNvSpPr>
            <a:spLocks noGrp="1" noChangeArrowheads="1"/>
          </p:cNvSpPr>
          <p:nvPr>
            <p:ph type="dt" sz="half" idx="10"/>
          </p:nvPr>
        </p:nvSpPr>
        <p:spPr>
          <a:ln/>
        </p:spPr>
        <p:txBody>
          <a:bodyPr/>
          <a:lstStyle>
            <a:lvl1pPr>
              <a:defRPr/>
            </a:lvl1pPr>
          </a:lstStyle>
          <a:p>
            <a:pPr>
              <a:defRPr/>
            </a:pPr>
            <a:fld id="{DF9376D4-493F-44BA-95F5-1E8195847A3D}" type="datetimeFigureOut">
              <a:rPr lang="ru-RU"/>
              <a:pPr>
                <a:defRPr/>
              </a:pPr>
              <a:t>15.10.2012</a:t>
            </a:fld>
            <a:endParaRPr lang="ru-RU"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ru-RU" altLang="en-US"/>
          </a:p>
        </p:txBody>
      </p:sp>
      <p:sp>
        <p:nvSpPr>
          <p:cNvPr id="7" name="Rectangle 7"/>
          <p:cNvSpPr>
            <a:spLocks noGrp="1" noChangeArrowheads="1"/>
          </p:cNvSpPr>
          <p:nvPr>
            <p:ph type="sldNum" sz="quarter" idx="12"/>
          </p:nvPr>
        </p:nvSpPr>
        <p:spPr>
          <a:ln/>
        </p:spPr>
        <p:txBody>
          <a:bodyPr/>
          <a:lstStyle>
            <a:lvl1pPr>
              <a:defRPr/>
            </a:lvl1pPr>
          </a:lstStyle>
          <a:p>
            <a:pPr>
              <a:defRPr/>
            </a:pPr>
            <a:fld id="{C3389F06-1C1C-422F-BBFA-8C16B3BAB80F}" type="slidenum">
              <a:rPr lang="ru-RU" altLang="en-US"/>
              <a:pPr>
                <a:defRPr/>
              </a:pPr>
              <a:t>‹#›</a:t>
            </a:fld>
            <a:endParaRPr lang="ru-RU"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en-US"/>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Образец текста</a:t>
            </a:r>
          </a:p>
        </p:txBody>
      </p:sp>
      <p:sp>
        <p:nvSpPr>
          <p:cNvPr id="5" name="Rectangle 5"/>
          <p:cNvSpPr>
            <a:spLocks noGrp="1" noChangeArrowheads="1"/>
          </p:cNvSpPr>
          <p:nvPr>
            <p:ph type="dt" sz="half" idx="10"/>
          </p:nvPr>
        </p:nvSpPr>
        <p:spPr>
          <a:ln/>
        </p:spPr>
        <p:txBody>
          <a:bodyPr/>
          <a:lstStyle>
            <a:lvl1pPr>
              <a:defRPr/>
            </a:lvl1pPr>
          </a:lstStyle>
          <a:p>
            <a:pPr>
              <a:defRPr/>
            </a:pPr>
            <a:fld id="{B3C7FCDD-89F4-416F-8A0E-13BCCF03DB46}" type="datetimeFigureOut">
              <a:rPr lang="ru-RU"/>
              <a:pPr>
                <a:defRPr/>
              </a:pPr>
              <a:t>15.10.2012</a:t>
            </a:fld>
            <a:endParaRPr lang="ru-RU"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ru-RU" altLang="en-US"/>
          </a:p>
        </p:txBody>
      </p:sp>
      <p:sp>
        <p:nvSpPr>
          <p:cNvPr id="7" name="Rectangle 7"/>
          <p:cNvSpPr>
            <a:spLocks noGrp="1" noChangeArrowheads="1"/>
          </p:cNvSpPr>
          <p:nvPr>
            <p:ph type="sldNum" sz="quarter" idx="12"/>
          </p:nvPr>
        </p:nvSpPr>
        <p:spPr>
          <a:ln/>
        </p:spPr>
        <p:txBody>
          <a:bodyPr/>
          <a:lstStyle>
            <a:lvl1pPr>
              <a:defRPr/>
            </a:lvl1pPr>
          </a:lstStyle>
          <a:p>
            <a:pPr>
              <a:defRPr/>
            </a:pPr>
            <a:fld id="{A9B54D42-9B10-45B9-BF6F-22C28EF6825A}" type="slidenum">
              <a:rPr lang="ru-RU" altLang="en-US"/>
              <a:pPr>
                <a:defRPr/>
              </a:pPr>
              <a:t>‹#›</a:t>
            </a:fld>
            <a:endParaRPr lang="ru-RU"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ru-RU"/>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altLang="en-US" smtClean="0"/>
              <a:t>Образец заголовка</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p>
        </p:txBody>
      </p:sp>
      <p:sp>
        <p:nvSpPr>
          <p:cNvPr id="5222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0"/>
            </a:lvl1pPr>
          </a:lstStyle>
          <a:p>
            <a:pPr>
              <a:defRPr/>
            </a:pPr>
            <a:fld id="{4CA01F42-9E09-4592-8616-C72E7F967C0C}" type="datetimeFigureOut">
              <a:rPr lang="ru-RU"/>
              <a:pPr>
                <a:defRPr/>
              </a:pPr>
              <a:t>15.10.2012</a:t>
            </a:fld>
            <a:endParaRPr lang="ru-RU" altLang="en-US"/>
          </a:p>
        </p:txBody>
      </p:sp>
      <p:sp>
        <p:nvSpPr>
          <p:cNvPr id="5223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0"/>
            </a:lvl1pPr>
          </a:lstStyle>
          <a:p>
            <a:pPr>
              <a:defRPr/>
            </a:pPr>
            <a:endParaRPr lang="ru-RU" altLang="en-US"/>
          </a:p>
        </p:txBody>
      </p:sp>
      <p:sp>
        <p:nvSpPr>
          <p:cNvPr id="5223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a:lvl1pPr>
          </a:lstStyle>
          <a:p>
            <a:pPr>
              <a:defRPr/>
            </a:pPr>
            <a:fld id="{007EC736-016C-4356-A9CD-5E1F4A3EC98D}" type="slidenum">
              <a:rPr lang="ru-RU" altLang="en-US"/>
              <a:pPr>
                <a:defRPr/>
              </a:pPr>
              <a:t>‹#›</a:t>
            </a:fld>
            <a:endParaRPr lang="ru-RU" altLang="en-US"/>
          </a:p>
        </p:txBody>
      </p:sp>
      <p:grpSp>
        <p:nvGrpSpPr>
          <p:cNvPr id="1032" name="Group 8"/>
          <p:cNvGrpSpPr>
            <a:grpSpLocks/>
          </p:cNvGrpSpPr>
          <p:nvPr/>
        </p:nvGrpSpPr>
        <p:grpSpPr bwMode="auto">
          <a:xfrm>
            <a:off x="8153400" y="152400"/>
            <a:ext cx="792163" cy="1295400"/>
            <a:chOff x="5136" y="960"/>
            <a:chExt cx="528" cy="864"/>
          </a:xfrm>
        </p:grpSpPr>
        <p:sp>
          <p:nvSpPr>
            <p:cNvPr id="5223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ru-RU"/>
            </a:p>
          </p:txBody>
        </p:sp>
        <p:sp>
          <p:nvSpPr>
            <p:cNvPr id="5223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ru-RU"/>
            </a:p>
          </p:txBody>
        </p:sp>
        <p:sp>
          <p:nvSpPr>
            <p:cNvPr id="52235" name="Oval 11"/>
            <p:cNvSpPr>
              <a:spLocks noChangeArrowheads="1"/>
            </p:cNvSpPr>
            <p:nvPr/>
          </p:nvSpPr>
          <p:spPr bwMode="auto">
            <a:xfrm>
              <a:off x="5360" y="960"/>
              <a:ext cx="79" cy="80"/>
            </a:xfrm>
            <a:prstGeom prst="ellipse">
              <a:avLst/>
            </a:prstGeom>
            <a:solidFill>
              <a:schemeClr val="tx2"/>
            </a:solidFill>
            <a:ln w="9525">
              <a:noFill/>
              <a:round/>
              <a:headEnd/>
              <a:tailEnd/>
            </a:ln>
            <a:effectLst/>
          </p:spPr>
          <p:txBody>
            <a:bodyPr wrap="none" anchor="ctr"/>
            <a:lstStyle/>
            <a:p>
              <a:pPr>
                <a:defRPr/>
              </a:pPr>
              <a:endParaRPr lang="ru-RU"/>
            </a:p>
          </p:txBody>
        </p:sp>
        <p:sp>
          <p:nvSpPr>
            <p:cNvPr id="52236" name="Oval 12"/>
            <p:cNvSpPr>
              <a:spLocks noChangeArrowheads="1"/>
            </p:cNvSpPr>
            <p:nvPr/>
          </p:nvSpPr>
          <p:spPr bwMode="auto">
            <a:xfrm>
              <a:off x="5136" y="1072"/>
              <a:ext cx="80" cy="79"/>
            </a:xfrm>
            <a:prstGeom prst="ellipse">
              <a:avLst/>
            </a:prstGeom>
            <a:solidFill>
              <a:schemeClr val="tx2"/>
            </a:solidFill>
            <a:ln w="9525">
              <a:noFill/>
              <a:round/>
              <a:headEnd/>
              <a:tailEnd/>
            </a:ln>
            <a:effectLst/>
          </p:spPr>
          <p:txBody>
            <a:bodyPr wrap="none" anchor="ctr"/>
            <a:lstStyle/>
            <a:p>
              <a:pPr>
                <a:defRPr/>
              </a:pPr>
              <a:endParaRPr lang="ru-RU"/>
            </a:p>
          </p:txBody>
        </p:sp>
        <p:sp>
          <p:nvSpPr>
            <p:cNvPr id="52237" name="Oval 13"/>
            <p:cNvSpPr>
              <a:spLocks noChangeArrowheads="1"/>
            </p:cNvSpPr>
            <p:nvPr/>
          </p:nvSpPr>
          <p:spPr bwMode="auto">
            <a:xfrm>
              <a:off x="5248" y="1072"/>
              <a:ext cx="79" cy="79"/>
            </a:xfrm>
            <a:prstGeom prst="ellipse">
              <a:avLst/>
            </a:prstGeom>
            <a:solidFill>
              <a:schemeClr val="tx2"/>
            </a:solidFill>
            <a:ln w="9525">
              <a:noFill/>
              <a:round/>
              <a:headEnd/>
              <a:tailEnd/>
            </a:ln>
            <a:effectLst/>
          </p:spPr>
          <p:txBody>
            <a:bodyPr wrap="none" anchor="ctr"/>
            <a:lstStyle/>
            <a:p>
              <a:pPr>
                <a:defRPr/>
              </a:pPr>
              <a:endParaRPr lang="ru-RU"/>
            </a:p>
          </p:txBody>
        </p:sp>
        <p:sp>
          <p:nvSpPr>
            <p:cNvPr id="52238" name="Oval 14"/>
            <p:cNvSpPr>
              <a:spLocks noChangeArrowheads="1"/>
            </p:cNvSpPr>
            <p:nvPr/>
          </p:nvSpPr>
          <p:spPr bwMode="auto">
            <a:xfrm>
              <a:off x="5360" y="1072"/>
              <a:ext cx="79" cy="79"/>
            </a:xfrm>
            <a:prstGeom prst="ellipse">
              <a:avLst/>
            </a:prstGeom>
            <a:solidFill>
              <a:schemeClr val="tx2"/>
            </a:solidFill>
            <a:ln w="9525">
              <a:noFill/>
              <a:round/>
              <a:headEnd/>
              <a:tailEnd/>
            </a:ln>
            <a:effectLst/>
          </p:spPr>
          <p:txBody>
            <a:bodyPr wrap="none" anchor="ctr"/>
            <a:lstStyle/>
            <a:p>
              <a:pPr>
                <a:defRPr/>
              </a:pPr>
              <a:endParaRPr lang="ru-RU"/>
            </a:p>
          </p:txBody>
        </p:sp>
        <p:sp>
          <p:nvSpPr>
            <p:cNvPr id="52239" name="Oval 15"/>
            <p:cNvSpPr>
              <a:spLocks noChangeArrowheads="1"/>
            </p:cNvSpPr>
            <p:nvPr/>
          </p:nvSpPr>
          <p:spPr bwMode="auto">
            <a:xfrm>
              <a:off x="5472" y="1072"/>
              <a:ext cx="79" cy="79"/>
            </a:xfrm>
            <a:prstGeom prst="ellipse">
              <a:avLst/>
            </a:prstGeom>
            <a:solidFill>
              <a:schemeClr val="accent2"/>
            </a:solidFill>
            <a:ln w="9525">
              <a:noFill/>
              <a:round/>
              <a:headEnd/>
              <a:tailEnd/>
            </a:ln>
            <a:effectLst/>
          </p:spPr>
          <p:txBody>
            <a:bodyPr wrap="none" anchor="ctr"/>
            <a:lstStyle/>
            <a:p>
              <a:pPr>
                <a:defRPr/>
              </a:pPr>
              <a:endParaRPr lang="ru-RU"/>
            </a:p>
          </p:txBody>
        </p:sp>
        <p:sp>
          <p:nvSpPr>
            <p:cNvPr id="52240" name="Oval 16"/>
            <p:cNvSpPr>
              <a:spLocks noChangeArrowheads="1"/>
            </p:cNvSpPr>
            <p:nvPr/>
          </p:nvSpPr>
          <p:spPr bwMode="auto">
            <a:xfrm>
              <a:off x="5136" y="1184"/>
              <a:ext cx="80" cy="79"/>
            </a:xfrm>
            <a:prstGeom prst="ellipse">
              <a:avLst/>
            </a:prstGeom>
            <a:solidFill>
              <a:schemeClr val="tx2"/>
            </a:solidFill>
            <a:ln w="9525">
              <a:noFill/>
              <a:round/>
              <a:headEnd/>
              <a:tailEnd/>
            </a:ln>
            <a:effectLst/>
          </p:spPr>
          <p:txBody>
            <a:bodyPr wrap="none" anchor="ctr"/>
            <a:lstStyle/>
            <a:p>
              <a:pPr>
                <a:defRPr/>
              </a:pPr>
              <a:endParaRPr lang="ru-RU"/>
            </a:p>
          </p:txBody>
        </p:sp>
        <p:sp>
          <p:nvSpPr>
            <p:cNvPr id="52241" name="Oval 17"/>
            <p:cNvSpPr>
              <a:spLocks noChangeArrowheads="1"/>
            </p:cNvSpPr>
            <p:nvPr/>
          </p:nvSpPr>
          <p:spPr bwMode="auto">
            <a:xfrm>
              <a:off x="5248" y="1184"/>
              <a:ext cx="79" cy="79"/>
            </a:xfrm>
            <a:prstGeom prst="ellipse">
              <a:avLst/>
            </a:prstGeom>
            <a:solidFill>
              <a:schemeClr val="tx2"/>
            </a:solidFill>
            <a:ln w="9525">
              <a:noFill/>
              <a:round/>
              <a:headEnd/>
              <a:tailEnd/>
            </a:ln>
            <a:effectLst/>
          </p:spPr>
          <p:txBody>
            <a:bodyPr wrap="none" anchor="ctr"/>
            <a:lstStyle/>
            <a:p>
              <a:pPr>
                <a:defRPr/>
              </a:pPr>
              <a:endParaRPr lang="ru-RU"/>
            </a:p>
          </p:txBody>
        </p:sp>
        <p:sp>
          <p:nvSpPr>
            <p:cNvPr id="52242" name="Oval 18"/>
            <p:cNvSpPr>
              <a:spLocks noChangeArrowheads="1"/>
            </p:cNvSpPr>
            <p:nvPr/>
          </p:nvSpPr>
          <p:spPr bwMode="auto">
            <a:xfrm>
              <a:off x="5360" y="1184"/>
              <a:ext cx="79" cy="79"/>
            </a:xfrm>
            <a:prstGeom prst="ellipse">
              <a:avLst/>
            </a:prstGeom>
            <a:solidFill>
              <a:schemeClr val="accent2"/>
            </a:solidFill>
            <a:ln w="9525">
              <a:noFill/>
              <a:round/>
              <a:headEnd/>
              <a:tailEnd/>
            </a:ln>
            <a:effectLst/>
          </p:spPr>
          <p:txBody>
            <a:bodyPr wrap="none" anchor="ctr"/>
            <a:lstStyle/>
            <a:p>
              <a:pPr>
                <a:defRPr/>
              </a:pPr>
              <a:endParaRPr lang="ru-RU"/>
            </a:p>
          </p:txBody>
        </p:sp>
        <p:sp>
          <p:nvSpPr>
            <p:cNvPr id="52243" name="Oval 19"/>
            <p:cNvSpPr>
              <a:spLocks noChangeArrowheads="1"/>
            </p:cNvSpPr>
            <p:nvPr/>
          </p:nvSpPr>
          <p:spPr bwMode="auto">
            <a:xfrm>
              <a:off x="5472" y="1184"/>
              <a:ext cx="79" cy="79"/>
            </a:xfrm>
            <a:prstGeom prst="ellipse">
              <a:avLst/>
            </a:prstGeom>
            <a:solidFill>
              <a:schemeClr val="accent2"/>
            </a:solidFill>
            <a:ln w="9525">
              <a:noFill/>
              <a:round/>
              <a:headEnd/>
              <a:tailEnd/>
            </a:ln>
            <a:effectLst/>
          </p:spPr>
          <p:txBody>
            <a:bodyPr wrap="none" anchor="ctr"/>
            <a:lstStyle/>
            <a:p>
              <a:pPr>
                <a:defRPr/>
              </a:pPr>
              <a:endParaRPr lang="ru-RU"/>
            </a:p>
          </p:txBody>
        </p:sp>
        <p:sp>
          <p:nvSpPr>
            <p:cNvPr id="52244" name="Oval 20"/>
            <p:cNvSpPr>
              <a:spLocks noChangeArrowheads="1"/>
            </p:cNvSpPr>
            <p:nvPr/>
          </p:nvSpPr>
          <p:spPr bwMode="auto">
            <a:xfrm>
              <a:off x="5584" y="1184"/>
              <a:ext cx="80" cy="79"/>
            </a:xfrm>
            <a:prstGeom prst="ellipse">
              <a:avLst/>
            </a:prstGeom>
            <a:solidFill>
              <a:schemeClr val="accent1"/>
            </a:solidFill>
            <a:ln w="9525">
              <a:noFill/>
              <a:round/>
              <a:headEnd/>
              <a:tailEnd/>
            </a:ln>
            <a:effectLst/>
          </p:spPr>
          <p:txBody>
            <a:bodyPr wrap="none" anchor="ctr"/>
            <a:lstStyle/>
            <a:p>
              <a:pPr>
                <a:defRPr/>
              </a:pPr>
              <a:endParaRPr lang="ru-RU"/>
            </a:p>
          </p:txBody>
        </p:sp>
        <p:sp>
          <p:nvSpPr>
            <p:cNvPr id="5224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ru-RU"/>
            </a:p>
          </p:txBody>
        </p:sp>
        <p:sp>
          <p:nvSpPr>
            <p:cNvPr id="5224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ru-RU"/>
            </a:p>
          </p:txBody>
        </p:sp>
        <p:sp>
          <p:nvSpPr>
            <p:cNvPr id="52247" name="Oval 23"/>
            <p:cNvSpPr>
              <a:spLocks noChangeArrowheads="1"/>
            </p:cNvSpPr>
            <p:nvPr/>
          </p:nvSpPr>
          <p:spPr bwMode="auto">
            <a:xfrm>
              <a:off x="5360" y="1296"/>
              <a:ext cx="79" cy="80"/>
            </a:xfrm>
            <a:prstGeom prst="ellipse">
              <a:avLst/>
            </a:prstGeom>
            <a:solidFill>
              <a:schemeClr val="accent2"/>
            </a:solidFill>
            <a:ln w="9525">
              <a:noFill/>
              <a:round/>
              <a:headEnd/>
              <a:tailEnd/>
            </a:ln>
            <a:effectLst/>
          </p:spPr>
          <p:txBody>
            <a:bodyPr wrap="none" anchor="ctr"/>
            <a:lstStyle/>
            <a:p>
              <a:pPr>
                <a:defRPr/>
              </a:pPr>
              <a:endParaRPr lang="ru-RU"/>
            </a:p>
          </p:txBody>
        </p:sp>
        <p:sp>
          <p:nvSpPr>
            <p:cNvPr id="52248" name="Oval 24"/>
            <p:cNvSpPr>
              <a:spLocks noChangeArrowheads="1"/>
            </p:cNvSpPr>
            <p:nvPr/>
          </p:nvSpPr>
          <p:spPr bwMode="auto">
            <a:xfrm>
              <a:off x="5472" y="1296"/>
              <a:ext cx="79" cy="80"/>
            </a:xfrm>
            <a:prstGeom prst="ellipse">
              <a:avLst/>
            </a:prstGeom>
            <a:solidFill>
              <a:schemeClr val="accent1"/>
            </a:solidFill>
            <a:ln w="9525">
              <a:noFill/>
              <a:round/>
              <a:headEnd/>
              <a:tailEnd/>
            </a:ln>
            <a:effectLst/>
          </p:spPr>
          <p:txBody>
            <a:bodyPr wrap="none" anchor="ctr"/>
            <a:lstStyle/>
            <a:p>
              <a:pPr>
                <a:defRPr/>
              </a:pPr>
              <a:endParaRPr lang="ru-RU"/>
            </a:p>
          </p:txBody>
        </p:sp>
        <p:sp>
          <p:nvSpPr>
            <p:cNvPr id="5224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ru-RU"/>
            </a:p>
          </p:txBody>
        </p:sp>
        <p:sp>
          <p:nvSpPr>
            <p:cNvPr id="5225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ru-RU"/>
            </a:p>
          </p:txBody>
        </p:sp>
        <p:sp>
          <p:nvSpPr>
            <p:cNvPr id="52251" name="Oval 27"/>
            <p:cNvSpPr>
              <a:spLocks noChangeArrowheads="1"/>
            </p:cNvSpPr>
            <p:nvPr/>
          </p:nvSpPr>
          <p:spPr bwMode="auto">
            <a:xfrm>
              <a:off x="5360" y="1408"/>
              <a:ext cx="79" cy="80"/>
            </a:xfrm>
            <a:prstGeom prst="ellipse">
              <a:avLst/>
            </a:prstGeom>
            <a:solidFill>
              <a:schemeClr val="accent1"/>
            </a:solidFill>
            <a:ln w="9525">
              <a:noFill/>
              <a:round/>
              <a:headEnd/>
              <a:tailEnd/>
            </a:ln>
            <a:effectLst/>
          </p:spPr>
          <p:txBody>
            <a:bodyPr wrap="none" anchor="ctr"/>
            <a:lstStyle/>
            <a:p>
              <a:pPr>
                <a:defRPr/>
              </a:pPr>
              <a:endParaRPr lang="ru-RU"/>
            </a:p>
          </p:txBody>
        </p:sp>
        <p:sp>
          <p:nvSpPr>
            <p:cNvPr id="52252" name="Oval 28"/>
            <p:cNvSpPr>
              <a:spLocks noChangeArrowheads="1"/>
            </p:cNvSpPr>
            <p:nvPr/>
          </p:nvSpPr>
          <p:spPr bwMode="auto">
            <a:xfrm>
              <a:off x="5472" y="1408"/>
              <a:ext cx="79" cy="80"/>
            </a:xfrm>
            <a:prstGeom prst="ellipse">
              <a:avLst/>
            </a:prstGeom>
            <a:solidFill>
              <a:schemeClr val="accent1"/>
            </a:solidFill>
            <a:ln w="9525">
              <a:noFill/>
              <a:round/>
              <a:headEnd/>
              <a:tailEnd/>
            </a:ln>
            <a:effectLst/>
          </p:spPr>
          <p:txBody>
            <a:bodyPr wrap="none" anchor="ctr"/>
            <a:lstStyle/>
            <a:p>
              <a:pPr>
                <a:defRPr/>
              </a:pPr>
              <a:endParaRPr lang="ru-RU"/>
            </a:p>
          </p:txBody>
        </p:sp>
        <p:sp>
          <p:nvSpPr>
            <p:cNvPr id="5225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ru-RU"/>
            </a:p>
          </p:txBody>
        </p:sp>
        <p:sp>
          <p:nvSpPr>
            <p:cNvPr id="5225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ru-RU"/>
            </a:p>
          </p:txBody>
        </p:sp>
        <p:sp>
          <p:nvSpPr>
            <p:cNvPr id="5225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ru-RU"/>
            </a:p>
          </p:txBody>
        </p:sp>
        <p:sp>
          <p:nvSpPr>
            <p:cNvPr id="52256" name="Oval 32"/>
            <p:cNvSpPr>
              <a:spLocks noChangeArrowheads="1"/>
            </p:cNvSpPr>
            <p:nvPr/>
          </p:nvSpPr>
          <p:spPr bwMode="auto">
            <a:xfrm>
              <a:off x="5360" y="1520"/>
              <a:ext cx="79" cy="79"/>
            </a:xfrm>
            <a:prstGeom prst="ellipse">
              <a:avLst/>
            </a:prstGeom>
            <a:solidFill>
              <a:schemeClr val="accent1"/>
            </a:solidFill>
            <a:ln w="9525">
              <a:noFill/>
              <a:round/>
              <a:headEnd/>
              <a:tailEnd/>
            </a:ln>
            <a:effectLst/>
          </p:spPr>
          <p:txBody>
            <a:bodyPr wrap="none" anchor="ctr"/>
            <a:lstStyle/>
            <a:p>
              <a:pPr>
                <a:defRPr/>
              </a:pPr>
              <a:endParaRPr lang="ru-RU"/>
            </a:p>
          </p:txBody>
        </p:sp>
        <p:sp>
          <p:nvSpPr>
            <p:cNvPr id="52257" name="Oval 33"/>
            <p:cNvSpPr>
              <a:spLocks noChangeArrowheads="1"/>
            </p:cNvSpPr>
            <p:nvPr/>
          </p:nvSpPr>
          <p:spPr bwMode="auto">
            <a:xfrm>
              <a:off x="5472" y="1520"/>
              <a:ext cx="79" cy="79"/>
            </a:xfrm>
            <a:prstGeom prst="ellipse">
              <a:avLst/>
            </a:prstGeom>
            <a:solidFill>
              <a:schemeClr val="folHlink"/>
            </a:solidFill>
            <a:ln w="9525">
              <a:noFill/>
              <a:round/>
              <a:headEnd/>
              <a:tailEnd/>
            </a:ln>
            <a:effectLst/>
          </p:spPr>
          <p:txBody>
            <a:bodyPr wrap="none" anchor="ctr"/>
            <a:lstStyle/>
            <a:p>
              <a:pPr>
                <a:defRPr/>
              </a:pPr>
              <a:endParaRPr lang="ru-RU"/>
            </a:p>
          </p:txBody>
        </p:sp>
        <p:sp>
          <p:nvSpPr>
            <p:cNvPr id="52258" name="Oval 34"/>
            <p:cNvSpPr>
              <a:spLocks noChangeArrowheads="1"/>
            </p:cNvSpPr>
            <p:nvPr/>
          </p:nvSpPr>
          <p:spPr bwMode="auto">
            <a:xfrm>
              <a:off x="5136" y="1632"/>
              <a:ext cx="80" cy="79"/>
            </a:xfrm>
            <a:prstGeom prst="ellipse">
              <a:avLst/>
            </a:prstGeom>
            <a:solidFill>
              <a:schemeClr val="accent1"/>
            </a:solidFill>
            <a:ln w="9525">
              <a:noFill/>
              <a:round/>
              <a:headEnd/>
              <a:tailEnd/>
            </a:ln>
            <a:effectLst/>
          </p:spPr>
          <p:txBody>
            <a:bodyPr wrap="none" anchor="ctr"/>
            <a:lstStyle/>
            <a:p>
              <a:pPr>
                <a:defRPr/>
              </a:pPr>
              <a:endParaRPr lang="ru-RU"/>
            </a:p>
          </p:txBody>
        </p:sp>
        <p:sp>
          <p:nvSpPr>
            <p:cNvPr id="52259" name="Oval 35"/>
            <p:cNvSpPr>
              <a:spLocks noChangeArrowheads="1"/>
            </p:cNvSpPr>
            <p:nvPr/>
          </p:nvSpPr>
          <p:spPr bwMode="auto">
            <a:xfrm>
              <a:off x="5248" y="1632"/>
              <a:ext cx="79" cy="79"/>
            </a:xfrm>
            <a:prstGeom prst="ellipse">
              <a:avLst/>
            </a:prstGeom>
            <a:solidFill>
              <a:schemeClr val="accent1"/>
            </a:solidFill>
            <a:ln w="9525">
              <a:noFill/>
              <a:round/>
              <a:headEnd/>
              <a:tailEnd/>
            </a:ln>
            <a:effectLst/>
          </p:spPr>
          <p:txBody>
            <a:bodyPr wrap="none" anchor="ctr"/>
            <a:lstStyle/>
            <a:p>
              <a:pPr>
                <a:defRPr/>
              </a:pPr>
              <a:endParaRPr lang="ru-RU"/>
            </a:p>
          </p:txBody>
        </p:sp>
        <p:sp>
          <p:nvSpPr>
            <p:cNvPr id="52260" name="Oval 36"/>
            <p:cNvSpPr>
              <a:spLocks noChangeArrowheads="1"/>
            </p:cNvSpPr>
            <p:nvPr/>
          </p:nvSpPr>
          <p:spPr bwMode="auto">
            <a:xfrm>
              <a:off x="5360" y="1632"/>
              <a:ext cx="79" cy="79"/>
            </a:xfrm>
            <a:prstGeom prst="ellipse">
              <a:avLst/>
            </a:prstGeom>
            <a:solidFill>
              <a:schemeClr val="folHlink"/>
            </a:solidFill>
            <a:ln w="9525">
              <a:noFill/>
              <a:round/>
              <a:headEnd/>
              <a:tailEnd/>
            </a:ln>
            <a:effectLst/>
          </p:spPr>
          <p:txBody>
            <a:bodyPr wrap="none" anchor="ctr"/>
            <a:lstStyle/>
            <a:p>
              <a:pPr>
                <a:defRPr/>
              </a:pPr>
              <a:endParaRPr lang="ru-RU"/>
            </a:p>
          </p:txBody>
        </p:sp>
        <p:sp>
          <p:nvSpPr>
            <p:cNvPr id="52261" name="Oval 37"/>
            <p:cNvSpPr>
              <a:spLocks noChangeArrowheads="1"/>
            </p:cNvSpPr>
            <p:nvPr/>
          </p:nvSpPr>
          <p:spPr bwMode="auto">
            <a:xfrm>
              <a:off x="5472" y="1632"/>
              <a:ext cx="79" cy="79"/>
            </a:xfrm>
            <a:prstGeom prst="ellipse">
              <a:avLst/>
            </a:prstGeom>
            <a:solidFill>
              <a:schemeClr val="folHlink"/>
            </a:solidFill>
            <a:ln w="9525">
              <a:noFill/>
              <a:round/>
              <a:headEnd/>
              <a:tailEnd/>
            </a:ln>
            <a:effectLst/>
          </p:spPr>
          <p:txBody>
            <a:bodyPr wrap="none" anchor="ctr"/>
            <a:lstStyle/>
            <a:p>
              <a:pPr>
                <a:defRPr/>
              </a:pPr>
              <a:endParaRPr lang="ru-RU"/>
            </a:p>
          </p:txBody>
        </p:sp>
        <p:sp>
          <p:nvSpPr>
            <p:cNvPr id="5226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ru-RU"/>
            </a:p>
          </p:txBody>
        </p:sp>
        <p:sp>
          <p:nvSpPr>
            <p:cNvPr id="52263" name="Oval 39"/>
            <p:cNvSpPr>
              <a:spLocks noChangeArrowheads="1"/>
            </p:cNvSpPr>
            <p:nvPr/>
          </p:nvSpPr>
          <p:spPr bwMode="auto">
            <a:xfrm>
              <a:off x="5472" y="1744"/>
              <a:ext cx="79" cy="80"/>
            </a:xfrm>
            <a:prstGeom prst="ellipse">
              <a:avLst/>
            </a:prstGeom>
            <a:solidFill>
              <a:schemeClr val="folHlink"/>
            </a:solidFill>
            <a:ln w="9525">
              <a:noFill/>
              <a:round/>
              <a:headEnd/>
              <a:tailEnd/>
            </a:ln>
            <a:effectLst/>
          </p:spPr>
          <p:txBody>
            <a:bodyPr wrap="none" anchor="ctr"/>
            <a:lstStyle/>
            <a:p>
              <a:pPr>
                <a:defRPr/>
              </a:pPr>
              <a:endParaRPr lang="ru-RU"/>
            </a:p>
          </p:txBody>
        </p:sp>
      </p:grpSp>
    </p:spTree>
  </p:cSld>
  <p:clrMap bg1="lt1" tx1="dk1" bg2="lt2" tx2="dk2" accent1="accent1" accent2="accent2" accent3="accent3" accent4="accent4" accent5="accent5" accent6="accent6" hlink="hlink" folHlink="folHlink"/>
  <p:sldLayoutIdLst>
    <p:sldLayoutId id="2147483673" r:id="rId1"/>
    <p:sldLayoutId id="2147483672" r:id="rId2"/>
    <p:sldLayoutId id="2147483671" r:id="rId3"/>
    <p:sldLayoutId id="2147483670" r:id="rId4"/>
    <p:sldLayoutId id="2147483669" r:id="rId5"/>
    <p:sldLayoutId id="2147483668" r:id="rId6"/>
    <p:sldLayoutId id="2147483667" r:id="rId7"/>
    <p:sldLayoutId id="2147483666" r:id="rId8"/>
    <p:sldLayoutId id="2147483665" r:id="rId9"/>
    <p:sldLayoutId id="2147483664" r:id="rId10"/>
    <p:sldLayoutId id="2147483663" r:id="rId1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3" name="Заголовок 1"/>
          <p:cNvSpPr>
            <a:spLocks noGrp="1"/>
          </p:cNvSpPr>
          <p:nvPr>
            <p:ph type="ctrTitle" idx="4294967295"/>
          </p:nvPr>
        </p:nvSpPr>
        <p:spPr>
          <a:xfrm>
            <a:off x="685800" y="2130425"/>
            <a:ext cx="7772400" cy="1470025"/>
          </a:xfrm>
        </p:spPr>
        <p:txBody>
          <a:bodyPr anchor="ctr"/>
          <a:lstStyle/>
          <a:p>
            <a:pPr algn="ctr" eaLnBrk="1" hangingPunct="1"/>
            <a:r>
              <a:rPr lang="ru-RU" sz="4000" b="0" smtClean="0"/>
              <a:t>Итоговая аттестация учащихся по  литературе в 2012 году</a:t>
            </a:r>
          </a:p>
        </p:txBody>
      </p:sp>
      <p:sp>
        <p:nvSpPr>
          <p:cNvPr id="13314" name="Подзаголовок 2"/>
          <p:cNvSpPr>
            <a:spLocks noGrp="1"/>
          </p:cNvSpPr>
          <p:nvPr>
            <p:ph type="subTitle" idx="4294967295"/>
          </p:nvPr>
        </p:nvSpPr>
        <p:spPr>
          <a:xfrm>
            <a:off x="1387475" y="4979988"/>
            <a:ext cx="6400800" cy="708025"/>
          </a:xfrm>
        </p:spPr>
        <p:txBody>
          <a:bodyPr/>
          <a:lstStyle/>
          <a:p>
            <a:pPr marL="0" indent="0" algn="r" eaLnBrk="1" hangingPunct="1">
              <a:buFont typeface="Wingdings" pitchFamily="2" charset="2"/>
              <a:buNone/>
            </a:pPr>
            <a:endParaRPr lang="ru-RU" sz="3200" smtClean="0">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Заголовок 1"/>
          <p:cNvSpPr>
            <a:spLocks noGrp="1"/>
          </p:cNvSpPr>
          <p:nvPr>
            <p:ph type="title" idx="4294967295"/>
          </p:nvPr>
        </p:nvSpPr>
        <p:spPr>
          <a:xfrm>
            <a:off x="457200" y="122238"/>
            <a:ext cx="7543800" cy="427037"/>
          </a:xfrm>
        </p:spPr>
        <p:txBody>
          <a:bodyPr anchor="ctr"/>
          <a:lstStyle/>
          <a:p>
            <a:pPr eaLnBrk="1" hangingPunct="1"/>
            <a:endParaRPr lang="ru-RU" sz="3500" smtClean="0"/>
          </a:p>
        </p:txBody>
      </p:sp>
      <p:sp>
        <p:nvSpPr>
          <p:cNvPr id="22530" name="Содержимое 2"/>
          <p:cNvSpPr>
            <a:spLocks noGrp="1"/>
          </p:cNvSpPr>
          <p:nvPr>
            <p:ph idx="4294967295"/>
          </p:nvPr>
        </p:nvSpPr>
        <p:spPr/>
        <p:txBody>
          <a:bodyPr/>
          <a:lstStyle/>
          <a:p>
            <a:pPr algn="just" eaLnBrk="1" hangingPunct="1">
              <a:lnSpc>
                <a:spcPct val="80000"/>
              </a:lnSpc>
            </a:pPr>
            <a:r>
              <a:rPr lang="ru-RU" sz="1600" b="1" smtClean="0"/>
              <a:t>По сравнению с 2011 г. произошли некоторые изменения в показателях выполнения заданий повышенного уровня сложности, апеллирующих к умению дать емкий развернутый ответ в объеме 5–10 предложений. Средний процент выполнения заданий С1 и С2 составил 53; задания С3 и С4 были выполнены несколько хуже – на 49,1%, что схоже с результатами выполнения этих заданий в 2011 г. Эти изменения связаны, в частности, с тем, что для оценки заданий С1 и С3 был введен новый критерий «Следование нормам речи». Приведем средний процент выполнения заданий С1 и С3 без учета критерия «Следование нормам речи»: для С1 – 47 (по критерию «Следование нормам речи» – 65,1); для С3 – 42,9 («Следование нормам речи» – 61,7).</a:t>
            </a:r>
          </a:p>
          <a:p>
            <a:pPr algn="just" eaLnBrk="1" hangingPunct="1">
              <a:lnSpc>
                <a:spcPct val="80000"/>
              </a:lnSpc>
            </a:pPr>
            <a:r>
              <a:rPr lang="ru-RU" sz="1600" b="1" smtClean="0"/>
              <a:t>Безусловно, необходимость обращать более пристальное внимание на речевое оформление ответа отвлекает экзаменуемого от его содержания. Однако нельзя не отметить, что уровень владения речевыми умениями и навыками, выявленный благодаря новому критерию, оказался достаточно высоким.</a:t>
            </a:r>
          </a:p>
          <a:p>
            <a:pPr algn="just" eaLnBrk="1" hangingPunct="1">
              <a:lnSpc>
                <a:spcPct val="80000"/>
              </a:lnSpc>
            </a:pPr>
            <a:r>
              <a:rPr lang="ru-RU" sz="1600" b="1" smtClean="0"/>
              <a:t>Как и в прошлые годы, более низкими по сравнению с заданиями С1 и С3 были результаты выполнения заданий, требующих включения анализируемого произведения в литературный контекст: средний процент выполнения заданий С2 – 41,8 и С4 – 36,7 (в среднем – 39,3), тогда как средний процент выполнения заданий С1 – 52,2 и С3 – 49 (в среднем – 50,6) существенно выше.</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idx="4294967295"/>
          </p:nvPr>
        </p:nvSpPr>
        <p:spPr>
          <a:xfrm>
            <a:off x="457200" y="122238"/>
            <a:ext cx="7543800" cy="642937"/>
          </a:xfrm>
        </p:spPr>
        <p:txBody>
          <a:bodyPr anchor="ctr"/>
          <a:lstStyle/>
          <a:p>
            <a:pPr eaLnBrk="1" hangingPunct="1"/>
            <a:endParaRPr lang="ru-RU" sz="3500" smtClean="0"/>
          </a:p>
        </p:txBody>
      </p:sp>
      <p:sp>
        <p:nvSpPr>
          <p:cNvPr id="23554" name="Содержимое 2"/>
          <p:cNvSpPr>
            <a:spLocks noGrp="1"/>
          </p:cNvSpPr>
          <p:nvPr>
            <p:ph idx="4294967295"/>
          </p:nvPr>
        </p:nvSpPr>
        <p:spPr/>
        <p:txBody>
          <a:bodyPr/>
          <a:lstStyle/>
          <a:p>
            <a:pPr eaLnBrk="1" hangingPunct="1">
              <a:lnSpc>
                <a:spcPct val="80000"/>
              </a:lnSpc>
            </a:pPr>
            <a:r>
              <a:rPr lang="ru-RU" sz="2100" smtClean="0"/>
              <a:t>В 2012 г. улучшились результаты выполнения заданий, требующих написания сочинения: средний процент выполнения – 59,7 (в 2011 г. – 50,9). При этом почти на 5% уменьшилась группа экзаменуемых, получивших 0 баллов по основному критерию – К1 «Глубина раскрытия темы сочинения и убедительность суждений»: она составила 9,5% (в 2011 г.– 14,4%). Группа выпускников, не владеющих теоретико-литературными знаниями (К2 – 18,7%) и не опиравшихся при написании развернутого ответа на текст произведения (К3 – 16,5%), в среднем составляет 17,6%, что почти на 4% меньше, чем в 2011 г. (21,5%). Максимальный балл, полученный участниками экзамена, по указанным критериям в среднем: К1 – 19,7%, К2 – 29,3% и К3 – 20,6% (в 2011 г.: К1 – 17%, К2 – 15,7% и К3 – 13,3%).</a:t>
            </a:r>
          </a:p>
          <a:p>
            <a:pPr eaLnBrk="1" hangingPunct="1">
              <a:lnSpc>
                <a:spcPct val="80000"/>
              </a:lnSpc>
            </a:pPr>
            <a:endParaRPr lang="ru-RU" sz="21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idx="4294967295"/>
          </p:nvPr>
        </p:nvSpPr>
        <p:spPr>
          <a:xfrm>
            <a:off x="457200" y="122238"/>
            <a:ext cx="7543800" cy="498475"/>
          </a:xfrm>
        </p:spPr>
        <p:txBody>
          <a:bodyPr anchor="ctr"/>
          <a:lstStyle/>
          <a:p>
            <a:pPr eaLnBrk="1" hangingPunct="1"/>
            <a:endParaRPr lang="ru-RU" sz="3500" smtClean="0"/>
          </a:p>
        </p:txBody>
      </p:sp>
      <p:sp>
        <p:nvSpPr>
          <p:cNvPr id="24578" name="Содержимое 2"/>
          <p:cNvSpPr>
            <a:spLocks noGrp="1"/>
          </p:cNvSpPr>
          <p:nvPr>
            <p:ph idx="4294967295"/>
          </p:nvPr>
        </p:nvSpPr>
        <p:spPr>
          <a:xfrm>
            <a:off x="395288" y="836613"/>
            <a:ext cx="8229600" cy="4840287"/>
          </a:xfrm>
        </p:spPr>
        <p:txBody>
          <a:bodyPr/>
          <a:lstStyle/>
          <a:p>
            <a:pPr eaLnBrk="1" hangingPunct="1"/>
            <a:r>
              <a:rPr lang="ru-RU" sz="1500" b="1" smtClean="0"/>
              <a:t>В 2012 г. при выполнении заданий высокого уровня сложности экзаменуемые в ряде случаев продемонстрировали результаты, превосходящие прогнозируемые. Например, средний результат выполнения заданий по комедии А.С. Грибоедова «Горе от ума» составил 55,8% (в 2011 г. – 46,5%); по роману Л.Н. Толстого «Война и мир» – 52,7% (в 2011 г. – 48%). Еще более высокие результаты показали выпускники, выбравшие темы сочинения по романам М.Ю. Лермонтова «Герой нашего времени» – 63,9%, И.А. Гончарова «Обломов» – 64,6%,М.А. Шолохова «Тихий Дон» – 60%, М.А. Булгакова «Мастер и Маргарита» / «Белая гвардия» –62%, а также пьесам Н.В. Гоголя «Ревизор» – 57,2%, А.Н. Островского «Гроза» – 55,2%(в 2011 г. – 29,4%) и М. Горького «На дне» – 62,9%. В 2012 г. уровень выполнения заданий поэтим произведениям позволяет констатировать некоторое улучшение качества подготовки экзаменуемых по литературе. Средний процент выполнения заданий данного типа составил 59,7,что на 8,8% выше прошлогоднего (в 2011 г. – 50,9).</a:t>
            </a:r>
          </a:p>
          <a:p>
            <a:pPr eaLnBrk="1" hangingPunct="1"/>
            <a:endParaRPr lang="ru-RU" sz="1500" b="1" smtClean="0"/>
          </a:p>
          <a:p>
            <a:pPr eaLnBrk="1" hangingPunct="1"/>
            <a:r>
              <a:rPr lang="ru-RU" sz="1500" b="1" smtClean="0"/>
              <a:t>Вместе с тем значительно хуже по сравнению с указанными выше произведениями выпускники 2012 г. справились с заданиями по роману Ф.М. Достоевского «Преступление и наказание» – 43,8%, а также по лирике М.Ю. Лермонтова – средний процент выполнения 38,7.</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Заголовок 1"/>
          <p:cNvSpPr>
            <a:spLocks noGrp="1"/>
          </p:cNvSpPr>
          <p:nvPr>
            <p:ph type="title" idx="4294967295"/>
          </p:nvPr>
        </p:nvSpPr>
        <p:spPr/>
        <p:txBody>
          <a:bodyPr anchor="ctr"/>
          <a:lstStyle/>
          <a:p>
            <a:pPr eaLnBrk="1" hangingPunct="1"/>
            <a:endParaRPr lang="ru-RU" smtClean="0"/>
          </a:p>
        </p:txBody>
      </p:sp>
      <p:graphicFrame>
        <p:nvGraphicFramePr>
          <p:cNvPr id="25658" name="Group 58"/>
          <p:cNvGraphicFramePr>
            <a:graphicFrameLocks noGrp="1"/>
          </p:cNvGraphicFramePr>
          <p:nvPr>
            <p:ph idx="4294967295"/>
          </p:nvPr>
        </p:nvGraphicFramePr>
        <p:xfrm>
          <a:off x="500063" y="285750"/>
          <a:ext cx="8229600" cy="6789103"/>
        </p:xfrm>
        <a:graphic>
          <a:graphicData uri="http://schemas.openxmlformats.org/drawingml/2006/table">
            <a:tbl>
              <a:tblPr/>
              <a:tblGrid>
                <a:gridCol w="471487"/>
                <a:gridCol w="2143125"/>
                <a:gridCol w="1285875"/>
                <a:gridCol w="2786063"/>
                <a:gridCol w="1543050"/>
              </a:tblGrid>
              <a:tr h="963613">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FFFFFF"/>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FFFFFF"/>
                          </a:solidFill>
                          <a:effectLst/>
                          <a:latin typeface="Arial" charset="0"/>
                        </a:rPr>
                        <a:t>Части работы</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FFFFFF"/>
                          </a:solidFill>
                          <a:effectLst/>
                          <a:latin typeface="Arial" charset="0"/>
                        </a:rPr>
                        <a:t>Кол –во</a:t>
                      </a:r>
                    </a:p>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FFFFFF"/>
                          </a:solidFill>
                          <a:effectLst/>
                          <a:latin typeface="Arial" charset="0"/>
                        </a:rPr>
                        <a:t>заданий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FFFFFF"/>
                          </a:solidFill>
                          <a:effectLst/>
                          <a:latin typeface="Arial" charset="0"/>
                        </a:rPr>
                        <a:t>Тип заданий</a:t>
                      </a:r>
                    </a:p>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endParaRPr kumimoji="0" lang="ru-RU" sz="1700" b="1" i="0" u="none" strike="noStrike" cap="none" normalizeH="0" baseline="0" smtClean="0">
                        <a:ln>
                          <a:noFill/>
                        </a:ln>
                        <a:solidFill>
                          <a:srgbClr val="FFFF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FFFFFF"/>
                          </a:solidFill>
                          <a:effectLst/>
                          <a:latin typeface="Arial" charset="0"/>
                        </a:rPr>
                        <a:t>Средний процент выполнения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965200">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0" i="0" u="none" strike="noStrike" cap="none" normalizeH="0" baseline="0" smtClean="0">
                          <a:ln>
                            <a:noFill/>
                          </a:ln>
                          <a:solidFill>
                            <a:srgbClr val="000000"/>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Часть 1 (Эпическое или драматическое произведение)</a:t>
                      </a:r>
                    </a:p>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endParaRPr kumimoji="0" lang="ru-RU" sz="1700" b="1"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Задания с кратким ответом (В)</a:t>
                      </a:r>
                    </a:p>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endParaRPr kumimoji="0" lang="ru-RU" sz="1700" b="1"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67,6 (74,3%)</a:t>
                      </a:r>
                    </a:p>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endParaRPr kumimoji="0" lang="ru-RU" sz="1700" b="1"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919163">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endParaRPr kumimoji="0" lang="ru-RU" sz="17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endParaRPr kumimoji="0" lang="ru-RU" sz="1700" b="1"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Задания с развёрнутым ответом ограниченного объёма (С1, С2)</a:t>
                      </a:r>
                    </a:p>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endParaRPr kumimoji="0" lang="ru-RU" sz="1700" b="1"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53 (51,9%) Речь – 65,1%</a:t>
                      </a:r>
                    </a:p>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endParaRPr kumimoji="0" lang="ru-RU" sz="1700" b="1"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873125">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0" i="0" u="none" strike="noStrike" cap="none" normalizeH="0" baseline="0" smtClean="0">
                          <a:ln>
                            <a:noFill/>
                          </a:ln>
                          <a:solidFill>
                            <a:srgbClr val="000000"/>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Часть 2 (лирическое произведение)</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Задания с кратким ответом (В)</a:t>
                      </a:r>
                    </a:p>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endParaRPr kumimoji="0" lang="ru-RU" sz="1700" b="1"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64,1 (75,6)</a:t>
                      </a:r>
                    </a:p>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endParaRPr kumimoji="0" lang="ru-RU" sz="1700" b="1"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887413">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endParaRPr kumimoji="0" lang="ru-RU" sz="17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endParaRPr kumimoji="0" lang="ru-RU" sz="1700" b="1"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Задания с развёрнутым ответом ограниченного объёма (С3,С4)</a:t>
                      </a:r>
                    </a:p>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endParaRPr kumimoji="0" lang="ru-RU" sz="1700" b="1"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49,1 (46,2)</a:t>
                      </a:r>
                    </a:p>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Речь – 61,7</a:t>
                      </a:r>
                    </a:p>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endParaRPr kumimoji="0" lang="ru-RU" sz="1700" b="1"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760413">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0" i="0" u="none" strike="noStrike" cap="none" normalizeH="0" baseline="0" smtClean="0">
                          <a:ln>
                            <a:noFill/>
                          </a:ln>
                          <a:solidFill>
                            <a:srgbClr val="000000"/>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Часть3 (сочинение)</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Задание с развёрнутым свободным ответом (С5)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59,7 (50,9)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441325">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endParaRPr kumimoji="0" lang="ru-RU" sz="17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Итого</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endParaRPr kumimoji="0" lang="ru-RU" sz="1700" b="1"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ru-RU" sz="1700" b="1" i="0" u="none" strike="noStrike" cap="none" normalizeH="0" baseline="0" smtClean="0">
                          <a:ln>
                            <a:noFill/>
                          </a:ln>
                          <a:solidFill>
                            <a:srgbClr val="000000"/>
                          </a:solidFill>
                          <a:effectLst/>
                          <a:latin typeface="Arial" charset="0"/>
                        </a:rPr>
                        <a:t>58,7 (63,7)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Заголовок 1"/>
          <p:cNvSpPr>
            <a:spLocks noGrp="1"/>
          </p:cNvSpPr>
          <p:nvPr>
            <p:ph type="title" idx="4294967295"/>
          </p:nvPr>
        </p:nvSpPr>
        <p:spPr>
          <a:xfrm>
            <a:off x="457200" y="122238"/>
            <a:ext cx="7543800" cy="427037"/>
          </a:xfrm>
        </p:spPr>
        <p:txBody>
          <a:bodyPr anchor="ctr"/>
          <a:lstStyle/>
          <a:p>
            <a:pPr eaLnBrk="1" hangingPunct="1"/>
            <a:endParaRPr lang="ru-RU" sz="3500" smtClean="0"/>
          </a:p>
        </p:txBody>
      </p:sp>
      <p:sp>
        <p:nvSpPr>
          <p:cNvPr id="26626" name="Содержимое 2"/>
          <p:cNvSpPr>
            <a:spLocks noGrp="1"/>
          </p:cNvSpPr>
          <p:nvPr>
            <p:ph idx="4294967295"/>
          </p:nvPr>
        </p:nvSpPr>
        <p:spPr/>
        <p:txBody>
          <a:bodyPr/>
          <a:lstStyle/>
          <a:p>
            <a:pPr eaLnBrk="1" hangingPunct="1">
              <a:lnSpc>
                <a:spcPct val="80000"/>
              </a:lnSpc>
            </a:pPr>
            <a:r>
              <a:rPr lang="ru-RU" sz="1600" b="1" smtClean="0"/>
              <a:t>Закономерно, что сочинение по-прежнему остается достаточно трудным для определенной группы выпускников типом задания. В связи с этим в практике школьного преподавания следует увеличить количество специальных уроков для обучения написанию сочинения и аналитическим разборам письменных творческих работ учащихся</a:t>
            </a:r>
          </a:p>
          <a:p>
            <a:pPr eaLnBrk="1" hangingPunct="1">
              <a:lnSpc>
                <a:spcPct val="80000"/>
              </a:lnSpc>
            </a:pPr>
            <a:r>
              <a:rPr lang="ru-RU" sz="1600" b="1" smtClean="0"/>
              <a:t> Рекомендуется также систематически включать в учебную работу письменные задания небольшого объема, требующие точности в выражении мысли и твердого знания фактов. Особое внимание следует уделять формированию у учащихся навыков «контекстного» рассмотрения литературных явлений с привлечением внутрипредметных связей.</a:t>
            </a:r>
          </a:p>
          <a:p>
            <a:pPr eaLnBrk="1" hangingPunct="1">
              <a:lnSpc>
                <a:spcPct val="80000"/>
              </a:lnSpc>
            </a:pPr>
            <a:endParaRPr lang="ru-RU" sz="1600" b="1" smtClean="0"/>
          </a:p>
          <a:p>
            <a:pPr eaLnBrk="1" hangingPunct="1">
              <a:lnSpc>
                <a:spcPct val="80000"/>
              </a:lnSpc>
            </a:pPr>
            <a:r>
              <a:rPr lang="ru-RU" sz="1600" b="1" smtClean="0"/>
              <a:t>Экзаменационные материалы по литературе 2012 г. предполагали проверку предметных знаний и умений на основе шести содержательных линий, что позволяет сделать выводы об уровне освоения выпускниками некоторых разделов программы по литературе.</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Заголовок 1"/>
          <p:cNvSpPr>
            <a:spLocks noGrp="1"/>
          </p:cNvSpPr>
          <p:nvPr>
            <p:ph type="title" idx="4294967295"/>
          </p:nvPr>
        </p:nvSpPr>
        <p:spPr>
          <a:xfrm>
            <a:off x="457200" y="122238"/>
            <a:ext cx="7543800" cy="642937"/>
          </a:xfrm>
        </p:spPr>
        <p:txBody>
          <a:bodyPr anchor="ctr"/>
          <a:lstStyle/>
          <a:p>
            <a:pPr algn="ctr" eaLnBrk="1" hangingPunct="1"/>
            <a:r>
              <a:rPr lang="ru-RU" sz="2600" smtClean="0"/>
              <a:t>1 половина Х</a:t>
            </a:r>
            <a:r>
              <a:rPr lang="en-US" sz="2600" smtClean="0"/>
              <a:t>I</a:t>
            </a:r>
            <a:r>
              <a:rPr lang="ru-RU" sz="2600" smtClean="0"/>
              <a:t>Х века</a:t>
            </a:r>
          </a:p>
        </p:txBody>
      </p:sp>
      <p:sp>
        <p:nvSpPr>
          <p:cNvPr id="27650" name="Содержимое 2"/>
          <p:cNvSpPr>
            <a:spLocks noGrp="1"/>
          </p:cNvSpPr>
          <p:nvPr>
            <p:ph idx="4294967295"/>
          </p:nvPr>
        </p:nvSpPr>
        <p:spPr>
          <a:xfrm>
            <a:off x="457200" y="1071546"/>
            <a:ext cx="8229600" cy="5059379"/>
          </a:xfrm>
        </p:spPr>
        <p:txBody>
          <a:bodyPr/>
          <a:lstStyle/>
          <a:p>
            <a:pPr eaLnBrk="1" hangingPunct="1">
              <a:lnSpc>
                <a:spcPct val="80000"/>
              </a:lnSpc>
            </a:pPr>
            <a:r>
              <a:rPr lang="ru-RU" sz="1400" b="1" dirty="0" smtClean="0"/>
              <a:t>Содержательный блок «Из литературы первой половины ХIХ века» в части 1 КИМ</a:t>
            </a:r>
          </a:p>
          <a:p>
            <a:pPr eaLnBrk="1" hangingPunct="1">
              <a:lnSpc>
                <a:spcPct val="80000"/>
              </a:lnSpc>
            </a:pPr>
            <a:r>
              <a:rPr lang="ru-RU" sz="1400" b="1" dirty="0" smtClean="0"/>
              <a:t>2012 г. был представлен заданиями к роману А.С. Пушкина «Евгений Онегин». В части 3 </a:t>
            </a:r>
            <a:r>
              <a:rPr lang="ru-RU" sz="1400" b="1" dirty="0" err="1" smtClean="0"/>
              <a:t>экза</a:t>
            </a:r>
            <a:r>
              <a:rPr lang="ru-RU" sz="1400" b="1" dirty="0" smtClean="0"/>
              <a:t>-</a:t>
            </a:r>
          </a:p>
          <a:p>
            <a:pPr eaLnBrk="1" hangingPunct="1">
              <a:lnSpc>
                <a:spcPct val="80000"/>
              </a:lnSpc>
            </a:pPr>
            <a:r>
              <a:rPr lang="ru-RU" sz="1400" b="1" dirty="0" err="1" smtClean="0"/>
              <a:t>менационной</a:t>
            </a:r>
            <a:r>
              <a:rPr lang="ru-RU" sz="1400" b="1" dirty="0" smtClean="0"/>
              <a:t> работы выпускникам предлагались темы сочинений по пьесам А.С. </a:t>
            </a:r>
            <a:r>
              <a:rPr lang="ru-RU" sz="1400" b="1" dirty="0" err="1" smtClean="0"/>
              <a:t>Грибоедова</a:t>
            </a:r>
            <a:endParaRPr lang="ru-RU" sz="1400" b="1" dirty="0" smtClean="0"/>
          </a:p>
          <a:p>
            <a:pPr eaLnBrk="1" hangingPunct="1">
              <a:lnSpc>
                <a:spcPct val="80000"/>
              </a:lnSpc>
            </a:pPr>
            <a:r>
              <a:rPr lang="ru-RU" sz="1400" b="1" dirty="0" smtClean="0"/>
              <a:t>«Горе от ума» и Н.В. Гоголя «Ревизор», роману М.Ю. Лермонтова «Герой нашего времени»,</a:t>
            </a:r>
          </a:p>
          <a:p>
            <a:pPr eaLnBrk="1" hangingPunct="1">
              <a:lnSpc>
                <a:spcPct val="80000"/>
              </a:lnSpc>
            </a:pPr>
            <a:r>
              <a:rPr lang="ru-RU" sz="1400" b="1" dirty="0" smtClean="0"/>
              <a:t>лирике А.С. Пушкина и М.Ю. Лермонтова.</a:t>
            </a:r>
          </a:p>
          <a:p>
            <a:pPr eaLnBrk="1" hangingPunct="1">
              <a:lnSpc>
                <a:spcPct val="80000"/>
              </a:lnSpc>
            </a:pPr>
            <a:r>
              <a:rPr lang="ru-RU" sz="1400" b="1" dirty="0" smtClean="0"/>
              <a:t>Следует отметить достаточно высокие результаты выполнения заданий по </a:t>
            </a:r>
            <a:r>
              <a:rPr lang="ru-RU" sz="1400" b="1" dirty="0" smtClean="0"/>
              <a:t>произведениям </a:t>
            </a:r>
            <a:r>
              <a:rPr lang="ru-RU" sz="1400" b="1" dirty="0" smtClean="0"/>
              <a:t>А.С. Пушкина. Так, средний процент выполнения заданий с кратким ответом к роману «</a:t>
            </a:r>
            <a:r>
              <a:rPr lang="ru-RU" sz="1400" b="1" dirty="0" smtClean="0"/>
              <a:t>Евгений </a:t>
            </a:r>
            <a:r>
              <a:rPr lang="ru-RU" sz="1400" b="1" dirty="0" smtClean="0"/>
              <a:t>Онегин» составил 62 (в 2011 г. – 63). Выпускники справились с большинством </a:t>
            </a:r>
            <a:r>
              <a:rPr lang="ru-RU" sz="1400" b="1" dirty="0" smtClean="0"/>
              <a:t>заданий базового </a:t>
            </a:r>
            <a:r>
              <a:rPr lang="ru-RU" sz="1400" b="1" dirty="0" smtClean="0"/>
              <a:t>уровня сложности, исключение составляет задание В4 (установление </a:t>
            </a:r>
            <a:r>
              <a:rPr lang="ru-RU" sz="1400" b="1" dirty="0" smtClean="0"/>
              <a:t>соответствия предложенных </a:t>
            </a:r>
            <a:r>
              <a:rPr lang="ru-RU" sz="1400" b="1" dirty="0" smtClean="0"/>
              <a:t>позиций), средний процент выполнения которого (37,1) оказался ниже предполагаемого. Задание этого типа, прежде всего, ориентировано на знание экзаменуемым текста художественного произведения, поэтому затруднения при его выполнении следует рассматривать как свидетельство недостаточного освоения школьником содержания произведений, входящих в кодификатор.</a:t>
            </a:r>
          </a:p>
          <a:p>
            <a:pPr eaLnBrk="1" hangingPunct="1">
              <a:lnSpc>
                <a:spcPct val="80000"/>
              </a:lnSpc>
            </a:pPr>
            <a:r>
              <a:rPr lang="ru-RU" sz="1400" b="1" dirty="0" smtClean="0"/>
              <a:t>Средний процент выполнения заданий повышенного уровня – 54,7 (С1 – 60,7, С2 – 48,7</a:t>
            </a:r>
            <a:r>
              <a:rPr lang="ru-RU" sz="1400" b="1" dirty="0" smtClean="0"/>
              <a:t>), это </a:t>
            </a:r>
            <a:r>
              <a:rPr lang="ru-RU" sz="1400" b="1" dirty="0" smtClean="0"/>
              <a:t>соответствует прошлогоднему результату (С1 – 57% и С2 – 46%). Средний показатель </a:t>
            </a:r>
            <a:r>
              <a:rPr lang="ru-RU" sz="1400" b="1" dirty="0" smtClean="0"/>
              <a:t>речевого </a:t>
            </a:r>
            <a:r>
              <a:rPr lang="ru-RU" sz="1400" b="1" dirty="0" smtClean="0"/>
              <a:t>оформления работы (79%) может считаться хорошим </a:t>
            </a:r>
            <a:r>
              <a:rPr lang="ru-RU" sz="1400" b="1" dirty="0" smtClean="0"/>
              <a:t>результатом.</a:t>
            </a:r>
            <a:endParaRPr lang="ru-RU" sz="1400" b="1" dirty="0" smtClean="0"/>
          </a:p>
          <a:p>
            <a:pPr eaLnBrk="1" hangingPunct="1">
              <a:lnSpc>
                <a:spcPct val="80000"/>
              </a:lnSpc>
            </a:pPr>
            <a:endParaRPr lang="ru-RU" sz="1400" b="1"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Заголовок 1"/>
          <p:cNvSpPr>
            <a:spLocks noGrp="1"/>
          </p:cNvSpPr>
          <p:nvPr>
            <p:ph type="title" idx="4294967295"/>
          </p:nvPr>
        </p:nvSpPr>
        <p:spPr>
          <a:xfrm>
            <a:off x="457200" y="122238"/>
            <a:ext cx="7543800" cy="734994"/>
          </a:xfrm>
        </p:spPr>
        <p:txBody>
          <a:bodyPr anchor="ctr"/>
          <a:lstStyle/>
          <a:p>
            <a:pPr eaLnBrk="1" hangingPunct="1"/>
            <a:endParaRPr lang="ru-RU" dirty="0" smtClean="0"/>
          </a:p>
        </p:txBody>
      </p:sp>
      <p:sp>
        <p:nvSpPr>
          <p:cNvPr id="28674" name="Содержимое 2"/>
          <p:cNvSpPr>
            <a:spLocks noGrp="1"/>
          </p:cNvSpPr>
          <p:nvPr>
            <p:ph idx="4294967295"/>
          </p:nvPr>
        </p:nvSpPr>
        <p:spPr>
          <a:xfrm>
            <a:off x="457200" y="1428736"/>
            <a:ext cx="8229600" cy="4702189"/>
          </a:xfrm>
        </p:spPr>
        <p:txBody>
          <a:bodyPr/>
          <a:lstStyle/>
          <a:p>
            <a:pPr eaLnBrk="1" hangingPunct="1">
              <a:lnSpc>
                <a:spcPct val="80000"/>
              </a:lnSpc>
            </a:pPr>
            <a:r>
              <a:rPr lang="ru-RU" sz="1700" dirty="0" smtClean="0"/>
              <a:t>Проведенный анализ наглядно подтверждает мысль о том, знание текста </a:t>
            </a:r>
            <a:r>
              <a:rPr lang="ru-RU" sz="1700" dirty="0" smtClean="0"/>
              <a:t>художественного </a:t>
            </a:r>
            <a:r>
              <a:rPr lang="ru-RU" sz="1700" dirty="0" smtClean="0"/>
              <a:t>произведения (особенно лирических произведений) является непреложным базовым </a:t>
            </a:r>
            <a:r>
              <a:rPr lang="ru-RU" sz="1700" dirty="0" smtClean="0"/>
              <a:t>условием </a:t>
            </a:r>
            <a:r>
              <a:rPr lang="ru-RU" sz="1700" dirty="0" smtClean="0"/>
              <a:t>полноценного освоения школьного курса литературы, тем фундаментом, без которого не мо-</a:t>
            </a:r>
          </a:p>
          <a:p>
            <a:pPr eaLnBrk="1" hangingPunct="1">
              <a:lnSpc>
                <a:spcPct val="80000"/>
              </a:lnSpc>
              <a:buNone/>
            </a:pPr>
            <a:r>
              <a:rPr lang="ru-RU" sz="1700" dirty="0" smtClean="0"/>
              <a:t>      гут </a:t>
            </a:r>
            <a:r>
              <a:rPr lang="ru-RU" sz="1700" dirty="0" smtClean="0"/>
              <a:t>быть адекватно реализованы никакие другие компетенции: литературоведческие, </a:t>
            </a:r>
            <a:r>
              <a:rPr lang="ru-RU" sz="1700" dirty="0" smtClean="0"/>
              <a:t>коммуникативно-речевые </a:t>
            </a:r>
            <a:r>
              <a:rPr lang="ru-RU" sz="1700" dirty="0" smtClean="0"/>
              <a:t>и проч. В связи с этим следует указать на необходимость основательного </a:t>
            </a:r>
            <a:r>
              <a:rPr lang="ru-RU" sz="1700" dirty="0" smtClean="0"/>
              <a:t>повторения </a:t>
            </a:r>
            <a:r>
              <a:rPr lang="ru-RU" sz="1700" dirty="0" smtClean="0"/>
              <a:t>данного раздела программы в выпускном классе, а также заучивания наизусть </a:t>
            </a:r>
            <a:r>
              <a:rPr lang="ru-RU" sz="1700" dirty="0" smtClean="0"/>
              <a:t>ключевых </a:t>
            </a:r>
            <a:r>
              <a:rPr lang="ru-RU" sz="1700" dirty="0" smtClean="0"/>
              <a:t>цитат из программных произведений. Для большой группы выпускников </a:t>
            </a:r>
            <a:r>
              <a:rPr lang="ru-RU" sz="1700" dirty="0" smtClean="0"/>
              <a:t>существенной проблемой </a:t>
            </a:r>
            <a:r>
              <a:rPr lang="ru-RU" sz="1700" dirty="0" smtClean="0"/>
              <a:t>является также необходимость обращения к теоретико-литературным понятиям </a:t>
            </a:r>
            <a:r>
              <a:rPr lang="ru-RU" sz="1700" dirty="0" smtClean="0"/>
              <a:t>в ходе </a:t>
            </a:r>
            <a:r>
              <a:rPr lang="ru-RU" sz="1700" dirty="0" smtClean="0"/>
              <a:t>анализа художественных произведений.</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Заголовок 1"/>
          <p:cNvSpPr>
            <a:spLocks noGrp="1"/>
          </p:cNvSpPr>
          <p:nvPr>
            <p:ph type="title" idx="4294967295"/>
          </p:nvPr>
        </p:nvSpPr>
        <p:spPr>
          <a:xfrm>
            <a:off x="457200" y="122238"/>
            <a:ext cx="7543800" cy="306366"/>
          </a:xfrm>
        </p:spPr>
        <p:txBody>
          <a:bodyPr anchor="ctr"/>
          <a:lstStyle/>
          <a:p>
            <a:pPr eaLnBrk="1" hangingPunct="1"/>
            <a:endParaRPr lang="ru-RU" dirty="0" smtClean="0"/>
          </a:p>
        </p:txBody>
      </p:sp>
      <p:sp>
        <p:nvSpPr>
          <p:cNvPr id="29698" name="Содержимое 2"/>
          <p:cNvSpPr>
            <a:spLocks noGrp="1"/>
          </p:cNvSpPr>
          <p:nvPr>
            <p:ph idx="4294967295"/>
          </p:nvPr>
        </p:nvSpPr>
        <p:spPr>
          <a:xfrm>
            <a:off x="457200" y="642918"/>
            <a:ext cx="8229600" cy="5488007"/>
          </a:xfrm>
        </p:spPr>
        <p:txBody>
          <a:bodyPr/>
          <a:lstStyle/>
          <a:p>
            <a:pPr eaLnBrk="1" hangingPunct="1">
              <a:lnSpc>
                <a:spcPct val="80000"/>
              </a:lnSpc>
            </a:pPr>
            <a:r>
              <a:rPr lang="ru-RU" sz="1600" b="1" dirty="0" smtClean="0"/>
              <a:t>Содержательный блок «Из литературы второй половины ХIХ века» </a:t>
            </a:r>
            <a:r>
              <a:rPr lang="ru-RU" sz="1400" dirty="0" smtClean="0"/>
              <a:t>на базовом и</a:t>
            </a:r>
          </a:p>
          <a:p>
            <a:pPr eaLnBrk="1" hangingPunct="1">
              <a:lnSpc>
                <a:spcPct val="80000"/>
              </a:lnSpc>
              <a:buNone/>
            </a:pPr>
            <a:r>
              <a:rPr lang="ru-RU" sz="1400" dirty="0" smtClean="0"/>
              <a:t>        повышенном </a:t>
            </a:r>
            <a:r>
              <a:rPr lang="ru-RU" sz="1400" dirty="0" smtClean="0"/>
              <a:t>уровнях был представлен в открытых вариантах КИМ романами Л.Н. </a:t>
            </a:r>
            <a:r>
              <a:rPr lang="ru-RU" sz="1400" dirty="0" smtClean="0"/>
              <a:t>Толстого «</a:t>
            </a:r>
            <a:r>
              <a:rPr lang="ru-RU" sz="1400" dirty="0" smtClean="0"/>
              <a:t>Война и мир», Ф.М. Достоевского «Преступление и наказание», И.А. Гончарова «Обломов» </a:t>
            </a:r>
            <a:r>
              <a:rPr lang="ru-RU" sz="1400" dirty="0" smtClean="0"/>
              <a:t>и сказкой </a:t>
            </a:r>
            <a:r>
              <a:rPr lang="ru-RU" sz="1400" dirty="0" smtClean="0"/>
              <a:t>М.Е. Салтыкова-Щедрина «Премудрый </a:t>
            </a:r>
            <a:r>
              <a:rPr lang="ru-RU" sz="1400" dirty="0" smtClean="0"/>
              <a:t>пескарь».</a:t>
            </a:r>
          </a:p>
          <a:p>
            <a:pPr eaLnBrk="1" hangingPunct="1">
              <a:lnSpc>
                <a:spcPct val="80000"/>
              </a:lnSpc>
              <a:buNone/>
            </a:pPr>
            <a:r>
              <a:rPr lang="ru-RU" sz="1400" dirty="0" smtClean="0"/>
              <a:t> </a:t>
            </a:r>
            <a:r>
              <a:rPr lang="ru-RU" sz="1400" dirty="0" smtClean="0"/>
              <a:t>     </a:t>
            </a:r>
            <a:r>
              <a:rPr lang="ru-RU" sz="1400" dirty="0" smtClean="0"/>
              <a:t> </a:t>
            </a:r>
            <a:r>
              <a:rPr lang="ru-RU" sz="1400" dirty="0" smtClean="0"/>
              <a:t>В заданиях высокого уровня </a:t>
            </a:r>
            <a:r>
              <a:rPr lang="ru-RU" sz="1400" dirty="0" smtClean="0"/>
              <a:t>сложности </a:t>
            </a:r>
            <a:r>
              <a:rPr lang="ru-RU" sz="1400" dirty="0" smtClean="0"/>
              <a:t>проверялось знание экзаменуемыми проблематики романов Ф.М. Достоевского «</a:t>
            </a:r>
            <a:r>
              <a:rPr lang="ru-RU" sz="1400" dirty="0" smtClean="0"/>
              <a:t>Преступление </a:t>
            </a:r>
            <a:r>
              <a:rPr lang="ru-RU" sz="1400" dirty="0" smtClean="0"/>
              <a:t>и наказание», И.А. Гончарова «Обломов», Л.Н. Толстого «Война и мир» и </a:t>
            </a:r>
            <a:r>
              <a:rPr lang="ru-RU" sz="1400" dirty="0" smtClean="0"/>
              <a:t>пьесы А.Н</a:t>
            </a:r>
            <a:r>
              <a:rPr lang="ru-RU" sz="1400" dirty="0" smtClean="0"/>
              <a:t>. Островского «Гроза». Выпускникам были предложены также темы сочинений по </a:t>
            </a:r>
            <a:r>
              <a:rPr lang="ru-RU" sz="1400" dirty="0" smtClean="0"/>
              <a:t>лирике Н.А</a:t>
            </a:r>
            <a:r>
              <a:rPr lang="ru-RU" sz="1400" dirty="0" smtClean="0"/>
              <a:t>. Некрасова и А.А. Фета. Таким образом, знание названных произведений было </a:t>
            </a:r>
            <a:r>
              <a:rPr lang="ru-RU" sz="1400" dirty="0" smtClean="0"/>
              <a:t>проверено заданиями </a:t>
            </a:r>
            <a:r>
              <a:rPr lang="ru-RU" sz="1400" dirty="0" smtClean="0"/>
              <a:t>различного уровня сложности, что позволило оценить реальную картину </a:t>
            </a:r>
            <a:r>
              <a:rPr lang="ru-RU" sz="1400" dirty="0" smtClean="0"/>
              <a:t>усвоения программного </a:t>
            </a:r>
            <a:r>
              <a:rPr lang="ru-RU" sz="1400" dirty="0" smtClean="0"/>
              <a:t>материала данного содержательного блока.</a:t>
            </a:r>
          </a:p>
          <a:p>
            <a:pPr eaLnBrk="1" hangingPunct="1">
              <a:lnSpc>
                <a:spcPct val="80000"/>
              </a:lnSpc>
            </a:pPr>
            <a:r>
              <a:rPr lang="ru-RU" sz="1400" dirty="0" smtClean="0"/>
              <a:t>Задания базового и повышенного уровней сложности к роману Л.Н. Толстого «Война и</a:t>
            </a:r>
          </a:p>
          <a:p>
            <a:pPr eaLnBrk="1" hangingPunct="1">
              <a:lnSpc>
                <a:spcPct val="80000"/>
              </a:lnSpc>
              <a:buNone/>
            </a:pPr>
            <a:r>
              <a:rPr lang="ru-RU" sz="1400" dirty="0" smtClean="0"/>
              <a:t>       мир</a:t>
            </a:r>
            <a:r>
              <a:rPr lang="ru-RU" sz="1400" dirty="0" smtClean="0"/>
              <a:t>» были выполнены с достаточно высоким результатом: средний процент выполнения </a:t>
            </a:r>
            <a:r>
              <a:rPr lang="ru-RU" sz="1400" dirty="0" smtClean="0"/>
              <a:t>составил </a:t>
            </a:r>
            <a:r>
              <a:rPr lang="ru-RU" sz="1400" dirty="0" smtClean="0"/>
              <a:t>для двух открытых вариантов соответственно 74,1 и 72,7. Экзаменуемые правильно </a:t>
            </a:r>
            <a:r>
              <a:rPr lang="ru-RU" sz="1400" dirty="0" smtClean="0"/>
              <a:t>определяют </a:t>
            </a:r>
            <a:r>
              <a:rPr lang="ru-RU" sz="1400" dirty="0" smtClean="0"/>
              <a:t>жанр произведения, называют героев, фигурирующих в заданном фрагменте, </a:t>
            </a:r>
            <a:r>
              <a:rPr lang="ru-RU" sz="1400" dirty="0" smtClean="0"/>
              <a:t>выявляют изобразительно-выразительные </a:t>
            </a:r>
            <a:r>
              <a:rPr lang="ru-RU" sz="1400" dirty="0" smtClean="0"/>
              <a:t>средства, используемые автором. При этом как в первом, так </a:t>
            </a:r>
            <a:r>
              <a:rPr lang="ru-RU" sz="1400" dirty="0" smtClean="0"/>
              <a:t>и во </a:t>
            </a:r>
            <a:r>
              <a:rPr lang="ru-RU" sz="1400" dirty="0" smtClean="0"/>
              <a:t>втором вариантах наиболее низкий результат отмечен при выполнении задания В4 – на </a:t>
            </a:r>
            <a:r>
              <a:rPr lang="ru-RU" sz="1400" dirty="0" smtClean="0"/>
              <a:t>установление </a:t>
            </a:r>
            <a:r>
              <a:rPr lang="ru-RU" sz="1400" dirty="0" smtClean="0"/>
              <a:t>соответствия между тремя основными персонажами и фактами их дальнейшей </a:t>
            </a:r>
            <a:r>
              <a:rPr lang="ru-RU" sz="1400" dirty="0" smtClean="0"/>
              <a:t>судьбы</a:t>
            </a:r>
            <a:r>
              <a:rPr lang="ru-RU" sz="1400" dirty="0" smtClean="0"/>
              <a:t>. Средний процент выполнения составил 53,2 и 46,3 для двух вариантов соответственно</a:t>
            </a:r>
            <a:r>
              <a:rPr lang="ru-RU" sz="1400" dirty="0" smtClean="0"/>
              <a:t>.</a:t>
            </a:r>
          </a:p>
          <a:p>
            <a:pPr eaLnBrk="1" hangingPunct="1">
              <a:lnSpc>
                <a:spcPct val="80000"/>
              </a:lnSpc>
            </a:pPr>
            <a:r>
              <a:rPr lang="ru-RU" sz="1400" dirty="0" smtClean="0"/>
              <a:t> Таким </a:t>
            </a:r>
            <a:r>
              <a:rPr lang="ru-RU" sz="1400" dirty="0" smtClean="0"/>
              <a:t>образом, знание сюжета и героев произведения по-прежнему является серьезной проблемой для многих выпускников</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Заголовок 1"/>
          <p:cNvSpPr>
            <a:spLocks noGrp="1"/>
          </p:cNvSpPr>
          <p:nvPr>
            <p:ph type="title" idx="4294967295"/>
          </p:nvPr>
        </p:nvSpPr>
        <p:spPr/>
        <p:txBody>
          <a:bodyPr anchor="ctr"/>
          <a:lstStyle/>
          <a:p>
            <a:pPr eaLnBrk="1" hangingPunct="1"/>
            <a:endParaRPr lang="ru-RU" smtClean="0"/>
          </a:p>
        </p:txBody>
      </p:sp>
      <p:sp>
        <p:nvSpPr>
          <p:cNvPr id="30722" name="Содержимое 2"/>
          <p:cNvSpPr>
            <a:spLocks noGrp="1"/>
          </p:cNvSpPr>
          <p:nvPr>
            <p:ph idx="4294967295"/>
          </p:nvPr>
        </p:nvSpPr>
        <p:spPr/>
        <p:txBody>
          <a:bodyPr/>
          <a:lstStyle/>
          <a:p>
            <a:pPr eaLnBrk="1" hangingPunct="1">
              <a:lnSpc>
                <a:spcPct val="80000"/>
              </a:lnSpc>
            </a:pPr>
            <a:r>
              <a:rPr lang="ru-RU" sz="1700" dirty="0" smtClean="0"/>
              <a:t>Итак, выполняя задания базового и повышенного уровней сложности к произведениям</a:t>
            </a:r>
            <a:r>
              <a:rPr lang="ru-RU" sz="1700" dirty="0" smtClean="0"/>
              <a:t>, которые </a:t>
            </a:r>
            <a:r>
              <a:rPr lang="ru-RU" sz="1700" dirty="0" smtClean="0"/>
              <a:t>текстуально изучаются в 10 классе, участники экзамена продемонстрировали знание содержательных элементов текста (тематики, проблематики, системы образов), умение определять виды и функции авторских изобразительно-выразительных средств, элементов художественной формы, а также способность создавать развернутое рассуждение о тех или иных аспектах произведения. Результаты выполнения заданий базового и повышенного уровней сложности по таким важнейшим произведениям курса 10 класса, как романы Л.Н. Толстого «Война и мир», Ф.М. Достоевского «Преступление и наказание», И.А. Гончарова «Обломов», а также сказки М.Е. Салтыкова-Щедрина, указывают на более высокий уровень подготовки выпускников текущего года в сравнении с прошлогодними. Вместе с тем большой проблемой для большой группы участников экзамена по-прежнему остается выполнение заданий С2 и С4, требующих включения анализируемого произведения в литературный контекст, а также знание наизусть текста лирических произведений.</a:t>
            </a:r>
          </a:p>
          <a:p>
            <a:pPr eaLnBrk="1" hangingPunct="1">
              <a:lnSpc>
                <a:spcPct val="80000"/>
              </a:lnSpc>
            </a:pPr>
            <a:r>
              <a:rPr lang="ru-RU" sz="1700" dirty="0" smtClean="0"/>
              <a:t>15</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Заголовок 1"/>
          <p:cNvSpPr>
            <a:spLocks noGrp="1"/>
          </p:cNvSpPr>
          <p:nvPr>
            <p:ph type="title" idx="4294967295"/>
          </p:nvPr>
        </p:nvSpPr>
        <p:spPr>
          <a:xfrm>
            <a:off x="457200" y="122238"/>
            <a:ext cx="7543800" cy="1065212"/>
          </a:xfrm>
        </p:spPr>
        <p:txBody>
          <a:bodyPr anchor="ctr"/>
          <a:lstStyle/>
          <a:p>
            <a:pPr eaLnBrk="1" hangingPunct="1"/>
            <a:r>
              <a:rPr lang="ru-RU" sz="2200" b="0" smtClean="0"/>
              <a:t>Содержательный блок «Из литературы конца ХIХ – начала ХХ века»</a:t>
            </a:r>
            <a:endParaRPr lang="ru-RU" sz="2200" smtClean="0"/>
          </a:p>
        </p:txBody>
      </p:sp>
      <p:sp>
        <p:nvSpPr>
          <p:cNvPr id="31746" name="Содержимое 2"/>
          <p:cNvSpPr>
            <a:spLocks noGrp="1"/>
          </p:cNvSpPr>
          <p:nvPr>
            <p:ph idx="4294967295"/>
          </p:nvPr>
        </p:nvSpPr>
        <p:spPr>
          <a:xfrm>
            <a:off x="457200" y="1214422"/>
            <a:ext cx="8229600" cy="4916503"/>
          </a:xfrm>
        </p:spPr>
        <p:txBody>
          <a:bodyPr/>
          <a:lstStyle/>
          <a:p>
            <a:pPr eaLnBrk="1" hangingPunct="1">
              <a:lnSpc>
                <a:spcPct val="80000"/>
              </a:lnSpc>
            </a:pPr>
            <a:r>
              <a:rPr lang="ru-RU" sz="1400" dirty="0" smtClean="0"/>
              <a:t>В ряде вариантов ЕГЭ 2012 г. был представлен заданиями базового и повышенного уровней сложности к рассказам А.П. Чехова, поэме В.В. Маяковского «Облако в штанах» и лирике А.А. Блока, а также заданиями высокого уровня сложности по пьесам А.П. Чехова «Вишневый сад», М. Горького «На дне» и лирике В.В. Маяковского.</a:t>
            </a:r>
          </a:p>
          <a:p>
            <a:pPr eaLnBrk="1" hangingPunct="1">
              <a:lnSpc>
                <a:spcPct val="80000"/>
              </a:lnSpc>
            </a:pPr>
            <a:r>
              <a:rPr lang="ru-RU" sz="1400" dirty="0" smtClean="0"/>
              <a:t>Средний процент выполнения заданий базового уровня сложности к стихотворению А.А. Блока «Фабрика» составил 65,1, что сравнимо с результатами прошлого года (66,2). Выпускники успешно отвечали на вопросы, касающиеся изобразительно-выразительных средств, использованных в стихотворении, называли поэтическое течение, ярким представителем </a:t>
            </a:r>
            <a:r>
              <a:rPr lang="ru-RU" sz="1400" dirty="0" err="1" smtClean="0"/>
              <a:t>которогоб</a:t>
            </a:r>
            <a:r>
              <a:rPr lang="ru-RU" sz="1400" dirty="0" smtClean="0"/>
              <a:t> </a:t>
            </a:r>
            <a:r>
              <a:rPr lang="ru-RU" sz="1400" dirty="0" err="1" smtClean="0"/>
              <a:t>ыл</a:t>
            </a:r>
            <a:r>
              <a:rPr lang="ru-RU" sz="1400" dirty="0" smtClean="0"/>
              <a:t> поэт. В прошлом году 50% выпускников затруднились назвать это поэтическое течение начала </a:t>
            </a:r>
            <a:r>
              <a:rPr lang="en-US" sz="1400" dirty="0" smtClean="0"/>
              <a:t>XX </a:t>
            </a:r>
            <a:r>
              <a:rPr lang="ru-RU" sz="1400" dirty="0" smtClean="0"/>
              <a:t>в. (символизм).</a:t>
            </a:r>
          </a:p>
          <a:p>
            <a:pPr eaLnBrk="1" hangingPunct="1">
              <a:lnSpc>
                <a:spcPct val="80000"/>
              </a:lnSpc>
            </a:pPr>
            <a:r>
              <a:rPr lang="ru-RU" sz="1400" dirty="0" smtClean="0"/>
              <a:t>Однако задания повышенного уровня сложности выполнены в 2012 г. значительно хуже:</a:t>
            </a:r>
          </a:p>
          <a:p>
            <a:pPr eaLnBrk="1" hangingPunct="1">
              <a:lnSpc>
                <a:spcPct val="80000"/>
              </a:lnSpc>
              <a:buNone/>
            </a:pPr>
            <a:r>
              <a:rPr lang="ru-RU" sz="1400" dirty="0" smtClean="0"/>
              <a:t>       средний </a:t>
            </a:r>
            <a:r>
              <a:rPr lang="ru-RU" sz="1400" dirty="0" smtClean="0"/>
              <a:t>процент их выполнения – 29,9 (в 2011 г. – 42,7), процент выполнения С3 («В чем необычность звучания социальной темы в стихотворении А.А. Блока «Фабрика»?) составил 39,2,С4 («Кто из русских поэтов обращался к социальной проблематике и в чем их </a:t>
            </a:r>
            <a:r>
              <a:rPr lang="ru-RU" sz="1400" dirty="0" err="1" smtClean="0"/>
              <a:t>произведенияможно</a:t>
            </a:r>
            <a:r>
              <a:rPr lang="ru-RU" sz="1400" dirty="0" smtClean="0"/>
              <a:t> сопоставить со стихотворением А.А. Блока «Фабрика»?») – 20,5. Для задания С3 </a:t>
            </a:r>
            <a:r>
              <a:rPr lang="ru-RU" sz="1400" dirty="0" err="1" smtClean="0"/>
              <a:t>долявыпускников</a:t>
            </a:r>
            <a:r>
              <a:rPr lang="ru-RU" sz="1400" dirty="0" smtClean="0"/>
              <a:t>, получивших 0 баллов, почти в 2 раза превысила долю добившихся </a:t>
            </a:r>
            <a:r>
              <a:rPr lang="ru-RU" sz="1400" dirty="0" err="1" smtClean="0"/>
              <a:t>максимально-го</a:t>
            </a:r>
            <a:r>
              <a:rPr lang="ru-RU" sz="1400" dirty="0" smtClean="0"/>
              <a:t> результата. И только около 36% экзаменуемых выполнили задание на хорошем уровне (3 и 2балла), демонстрируя понимание его специфики. При этом с речевым оформлением ответа С3достойно справились 60,4% выпускников. Очевидно, что «контекстное» задание </a:t>
            </a:r>
            <a:r>
              <a:rPr lang="ru-RU" sz="1400" dirty="0" smtClean="0"/>
              <a:t>по-прежнему вызывает </a:t>
            </a:r>
            <a:r>
              <a:rPr lang="ru-RU" sz="1400" dirty="0" smtClean="0"/>
              <a:t>затруднения у значительной части выпускников: 50,2% не справились с данным заданием, лишь 2,8% получили за его выполнение 4 балла и 4,7% – 3 балла, т.е., опираясь на </a:t>
            </a:r>
            <a:r>
              <a:rPr lang="ru-RU" sz="1400" dirty="0" smtClean="0"/>
              <a:t>авторскую </a:t>
            </a:r>
            <a:r>
              <a:rPr lang="ru-RU" sz="1400" dirty="0" smtClean="0"/>
              <a:t>позицию, убедительно обосновали выбор произведений других поэтов, обратившихся </a:t>
            </a:r>
            <a:r>
              <a:rPr lang="ru-RU" sz="1400" dirty="0" smtClean="0"/>
              <a:t>к социальной </a:t>
            </a:r>
            <a:r>
              <a:rPr lang="ru-RU" sz="1400" dirty="0" smtClean="0"/>
              <a:t>проблематике.</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title" idx="4294967295"/>
          </p:nvPr>
        </p:nvSpPr>
        <p:spPr>
          <a:xfrm flipV="1">
            <a:off x="1357290" y="0"/>
            <a:ext cx="7313612" cy="69850"/>
          </a:xfrm>
        </p:spPr>
        <p:txBody>
          <a:bodyPr anchor="ctr"/>
          <a:lstStyle/>
          <a:p>
            <a:pPr eaLnBrk="1" hangingPunct="1"/>
            <a:endParaRPr lang="ru-RU" sz="3500" smtClean="0"/>
          </a:p>
        </p:txBody>
      </p:sp>
      <p:sp>
        <p:nvSpPr>
          <p:cNvPr id="14338" name="Содержимое 2"/>
          <p:cNvSpPr>
            <a:spLocks noGrp="1"/>
          </p:cNvSpPr>
          <p:nvPr>
            <p:ph idx="4294967295"/>
          </p:nvPr>
        </p:nvSpPr>
        <p:spPr/>
        <p:txBody>
          <a:bodyPr/>
          <a:lstStyle/>
          <a:p>
            <a:pPr eaLnBrk="1" hangingPunct="1">
              <a:lnSpc>
                <a:spcPct val="80000"/>
              </a:lnSpc>
            </a:pPr>
            <a:r>
              <a:rPr lang="ru-RU" sz="1800" b="1" smtClean="0"/>
              <a:t>ЕГЭ по литературе ориентирован: на выявление умений воспринимать, анализировать и интерпретировать литературное произведение как художественное целое; сопоставлять различные произведения, опираясь на знание историко-литературного контекста, а также создавать развернутое письменное высказывание на литературную тему. </a:t>
            </a:r>
          </a:p>
          <a:p>
            <a:pPr eaLnBrk="1" hangingPunct="1">
              <a:lnSpc>
                <a:spcPct val="80000"/>
              </a:lnSpc>
              <a:buFont typeface="Wingdings" pitchFamily="2" charset="2"/>
              <a:buNone/>
            </a:pPr>
            <a:r>
              <a:rPr lang="ru-RU" sz="1800" b="1" smtClean="0"/>
              <a:t>      КИМЫ по литературе позволяют проверить понимание выпускниками содержания изученных художественных произведений, сформированность у них общего представления об историко-литературном процессе, владение</a:t>
            </a:r>
          </a:p>
          <a:p>
            <a:pPr eaLnBrk="1" hangingPunct="1">
              <a:lnSpc>
                <a:spcPct val="80000"/>
              </a:lnSpc>
              <a:buFont typeface="Wingdings" pitchFamily="2" charset="2"/>
              <a:buNone/>
            </a:pPr>
            <a:r>
              <a:rPr lang="ru-RU" sz="1800" b="1" smtClean="0"/>
              <a:t>      теоретико-литературными понятиями и умение их использовать при анализе текста.</a:t>
            </a:r>
          </a:p>
          <a:p>
            <a:pPr eaLnBrk="1" hangingPunct="1">
              <a:lnSpc>
                <a:spcPct val="80000"/>
              </a:lnSpc>
            </a:pPr>
            <a:r>
              <a:rPr lang="ru-RU" sz="1800" b="1" smtClean="0"/>
              <a:t>При разработке КИМ учитывается компетентностный подход к выявлению уровня общеобразовательной подготовки экзаменуемых по литературе: в основу экзаменационной модели положены читательские, литературоведческие и коммуникативно-речевые навыки как ключевые компетенции, формирующие квалифицированного читателя.</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Заголовок 1"/>
          <p:cNvSpPr>
            <a:spLocks noGrp="1"/>
          </p:cNvSpPr>
          <p:nvPr>
            <p:ph type="title" idx="4294967295"/>
          </p:nvPr>
        </p:nvSpPr>
        <p:spPr/>
        <p:txBody>
          <a:bodyPr anchor="ctr"/>
          <a:lstStyle/>
          <a:p>
            <a:pPr eaLnBrk="1" hangingPunct="1"/>
            <a:endParaRPr lang="ru-RU" smtClean="0"/>
          </a:p>
        </p:txBody>
      </p:sp>
      <p:sp>
        <p:nvSpPr>
          <p:cNvPr id="32770" name="Содержимое 2"/>
          <p:cNvSpPr>
            <a:spLocks noGrp="1"/>
          </p:cNvSpPr>
          <p:nvPr>
            <p:ph idx="4294967295"/>
          </p:nvPr>
        </p:nvSpPr>
        <p:spPr/>
        <p:txBody>
          <a:bodyPr/>
          <a:lstStyle/>
          <a:p>
            <a:pPr eaLnBrk="1" hangingPunct="1">
              <a:lnSpc>
                <a:spcPct val="80000"/>
              </a:lnSpc>
            </a:pPr>
            <a:r>
              <a:rPr lang="ru-RU" sz="2400" dirty="0" smtClean="0"/>
              <a:t>Таким образом, на основе анализа результатов по содержательному блоку «Из </a:t>
            </a:r>
            <a:r>
              <a:rPr lang="ru-RU" sz="2400" dirty="0" smtClean="0"/>
              <a:t>литературы </a:t>
            </a:r>
            <a:r>
              <a:rPr lang="ru-RU" sz="2400" dirty="0" smtClean="0"/>
              <a:t>конца ХIХ – начала ХХ в.» можно сделать вывод о том, что программный материал 11 </a:t>
            </a:r>
            <a:r>
              <a:rPr lang="ru-RU" sz="2400" dirty="0" smtClean="0"/>
              <a:t>класса </a:t>
            </a:r>
            <a:r>
              <a:rPr lang="ru-RU" sz="2400" dirty="0" smtClean="0"/>
              <a:t>в целом усвоен выпускниками на хорошем уровне. Вместе с тем проблемной зоной </a:t>
            </a:r>
            <a:r>
              <a:rPr lang="ru-RU" sz="2400" dirty="0" smtClean="0"/>
              <a:t>остается заучивание </a:t>
            </a:r>
            <a:r>
              <a:rPr lang="ru-RU" sz="2400" dirty="0" smtClean="0"/>
              <a:t>наизусть литературных произведений и их уместное цитирование в сочинении, </a:t>
            </a:r>
            <a:r>
              <a:rPr lang="ru-RU" sz="2400" dirty="0" smtClean="0"/>
              <a:t>а также </a:t>
            </a:r>
            <a:r>
              <a:rPr lang="ru-RU" sz="2400" dirty="0" smtClean="0"/>
              <a:t>обращение к теоретико-литературным понятиям в процессе раскрытия темы.</a:t>
            </a:r>
          </a:p>
          <a:p>
            <a:pPr eaLnBrk="1" hangingPunct="1">
              <a:lnSpc>
                <a:spcPct val="80000"/>
              </a:lnSpc>
              <a:buNone/>
            </a:pPr>
            <a:endParaRPr lang="ru-RU" sz="24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Заголовок 1"/>
          <p:cNvSpPr>
            <a:spLocks noGrp="1"/>
          </p:cNvSpPr>
          <p:nvPr>
            <p:ph type="title" idx="4294967295"/>
          </p:nvPr>
        </p:nvSpPr>
        <p:spPr>
          <a:xfrm>
            <a:off x="457200" y="122238"/>
            <a:ext cx="7543800" cy="822325"/>
          </a:xfrm>
        </p:spPr>
        <p:txBody>
          <a:bodyPr anchor="ctr"/>
          <a:lstStyle/>
          <a:p>
            <a:pPr eaLnBrk="1" hangingPunct="1"/>
            <a:r>
              <a:rPr lang="ru-RU" sz="2300" b="0" smtClean="0"/>
              <a:t>Содержательный блок «Из литературы ХХ века»</a:t>
            </a:r>
            <a:endParaRPr lang="ru-RU" sz="2300" smtClean="0"/>
          </a:p>
        </p:txBody>
      </p:sp>
      <p:sp>
        <p:nvSpPr>
          <p:cNvPr id="33794" name="Содержимое 2"/>
          <p:cNvSpPr>
            <a:spLocks noGrp="1"/>
          </p:cNvSpPr>
          <p:nvPr>
            <p:ph idx="4294967295"/>
          </p:nvPr>
        </p:nvSpPr>
        <p:spPr>
          <a:xfrm>
            <a:off x="457200" y="785794"/>
            <a:ext cx="8229600" cy="5340369"/>
          </a:xfrm>
        </p:spPr>
        <p:txBody>
          <a:bodyPr/>
          <a:lstStyle/>
          <a:p>
            <a:pPr algn="just" eaLnBrk="1" hangingPunct="1">
              <a:lnSpc>
                <a:spcPct val="80000"/>
              </a:lnSpc>
            </a:pPr>
            <a:endParaRPr lang="ru-RU" sz="1300" b="1" dirty="0" smtClean="0"/>
          </a:p>
          <a:p>
            <a:pPr algn="just" eaLnBrk="1" hangingPunct="1">
              <a:lnSpc>
                <a:spcPct val="80000"/>
              </a:lnSpc>
            </a:pPr>
            <a:r>
              <a:rPr lang="ru-RU" sz="1300" b="1" dirty="0" smtClean="0"/>
              <a:t>В  открытых вариантах КИМ 2012 г.на базовом и повышенном уровнях представлен стихотворениями Б.Л. Пастернака «Июль»,«Сосны» и А.А. Ахматовой «Мужество». В части 3 выпускникам предлагались проблемные вопросы по романам М. А. Шолохова «Тихий Дон», М. А. Булгакова «Белая гвардия» или «Мастер и Маргарита» (по выбору).</a:t>
            </a:r>
          </a:p>
          <a:p>
            <a:pPr algn="just" eaLnBrk="1" hangingPunct="1">
              <a:lnSpc>
                <a:spcPct val="80000"/>
              </a:lnSpc>
            </a:pPr>
            <a:endParaRPr lang="ru-RU" sz="1300" b="1" dirty="0" smtClean="0"/>
          </a:p>
          <a:p>
            <a:pPr algn="just" eaLnBrk="1" hangingPunct="1">
              <a:lnSpc>
                <a:spcPct val="80000"/>
              </a:lnSpc>
            </a:pPr>
            <a:r>
              <a:rPr lang="ru-RU" sz="1300" b="1" dirty="0" smtClean="0"/>
              <a:t>Результат выполнения заданий к стихотворению А.А. Ахматовой «Мужество» в целом соответствует прогнозируемому: для заданий базового уровня сложности средний процент </a:t>
            </a:r>
            <a:r>
              <a:rPr lang="ru-RU" sz="1300" b="1" dirty="0" smtClean="0"/>
              <a:t>выполнения </a:t>
            </a:r>
            <a:r>
              <a:rPr lang="ru-RU" sz="1300" b="1" dirty="0" smtClean="0"/>
              <a:t>– 71, для заданий повышенного уровня – 49. Большинство экзаменуемых верно </a:t>
            </a:r>
            <a:r>
              <a:rPr lang="ru-RU" sz="1300" b="1" dirty="0" smtClean="0"/>
              <a:t>указали </a:t>
            </a:r>
            <a:r>
              <a:rPr lang="ru-RU" sz="1300" b="1" dirty="0" smtClean="0"/>
              <a:t>изобразительно-выразительные средства, использованные в стихотворении, однако </a:t>
            </a:r>
            <a:r>
              <a:rPr lang="ru-RU" sz="1300" b="1" dirty="0" smtClean="0"/>
              <a:t>затруднились </a:t>
            </a:r>
            <a:r>
              <a:rPr lang="ru-RU" sz="1300" b="1" dirty="0" smtClean="0"/>
              <a:t>в определении стихотворного размера – амфибрахий (процент выполнения – 53). Средний уровень ответа на вопрос С3 («Почему для героини стихотворения А.А. Ахматовой </a:t>
            </a:r>
            <a:r>
              <a:rPr lang="ru-RU" sz="1300" b="1" dirty="0" smtClean="0"/>
              <a:t>главной ценностью </a:t>
            </a:r>
            <a:r>
              <a:rPr lang="ru-RU" sz="1300" b="1" dirty="0" smtClean="0"/>
              <a:t>в годину военных испытаний является "великое русское слово"?») составил 57,7%.Несколько ниже оказался результат по «контекстному» вопросу С4 («Кто из русских поэтов обращался к патриотической тематике и какие мотивы сближают их произведения со </a:t>
            </a:r>
            <a:r>
              <a:rPr lang="ru-RU" sz="1300" b="1" dirty="0" smtClean="0"/>
              <a:t>стихотворением </a:t>
            </a:r>
            <a:r>
              <a:rPr lang="ru-RU" sz="1300" b="1" dirty="0" smtClean="0"/>
              <a:t>А.А. Ахматовой "Мужество"»?), равный 40,3%. Поэлементный анализ указанных </a:t>
            </a:r>
            <a:r>
              <a:rPr lang="ru-RU" sz="1300" b="1" dirty="0" smtClean="0"/>
              <a:t>результатов </a:t>
            </a:r>
            <a:r>
              <a:rPr lang="ru-RU" sz="1300" b="1" dirty="0" smtClean="0"/>
              <a:t>подтверждает общую картину. </a:t>
            </a:r>
          </a:p>
          <a:p>
            <a:pPr eaLnBrk="1" hangingPunct="1">
              <a:lnSpc>
                <a:spcPct val="80000"/>
              </a:lnSpc>
            </a:pPr>
            <a:endParaRPr lang="ru-RU" sz="800" b="1" dirty="0" smtClean="0"/>
          </a:p>
          <a:p>
            <a:pPr algn="just" eaLnBrk="1" hangingPunct="1">
              <a:lnSpc>
                <a:spcPct val="80000"/>
              </a:lnSpc>
            </a:pPr>
            <a:r>
              <a:rPr lang="ru-RU" sz="1300" b="1" dirty="0" smtClean="0"/>
              <a:t>Таким образом, анализ выполнения экзаменационной работы на основе содержательных</a:t>
            </a:r>
          </a:p>
          <a:p>
            <a:pPr algn="just" eaLnBrk="1" hangingPunct="1">
              <a:lnSpc>
                <a:spcPct val="80000"/>
              </a:lnSpc>
              <a:buNone/>
            </a:pPr>
            <a:r>
              <a:rPr lang="ru-RU" sz="1300" b="1" dirty="0" smtClean="0"/>
              <a:t>        блоков </a:t>
            </a:r>
            <a:r>
              <a:rPr lang="ru-RU" sz="1300" b="1" dirty="0" smtClean="0"/>
              <a:t>показал, что выпускники 2012 г. продемонстрировали на экзамене в целом хороший</a:t>
            </a:r>
          </a:p>
          <a:p>
            <a:pPr algn="just" eaLnBrk="1" hangingPunct="1">
              <a:lnSpc>
                <a:spcPct val="80000"/>
              </a:lnSpc>
              <a:buNone/>
            </a:pPr>
            <a:r>
              <a:rPr lang="ru-RU" sz="1300" b="1" dirty="0" smtClean="0"/>
              <a:t>        уровень </a:t>
            </a:r>
            <a:r>
              <a:rPr lang="ru-RU" sz="1300" b="1" dirty="0" smtClean="0"/>
              <a:t>освоения всех содержательных линий применительно к базовой части экзамена (</a:t>
            </a:r>
            <a:r>
              <a:rPr lang="ru-RU" sz="1300" b="1" dirty="0" smtClean="0"/>
              <a:t>задания </a:t>
            </a:r>
            <a:r>
              <a:rPr lang="ru-RU" sz="1300" b="1" dirty="0" smtClean="0"/>
              <a:t>с кратким ответом), средний процент выполнения которых составил 65,9 (для заданий 1 и </a:t>
            </a:r>
            <a:r>
              <a:rPr lang="ru-RU" sz="1300" b="1" dirty="0" smtClean="0"/>
              <a:t>2 части</a:t>
            </a:r>
            <a:r>
              <a:rPr lang="ru-RU" sz="1300" b="1" dirty="0" smtClean="0"/>
              <a:t>). Вместе с тем снижение результатов выполнения заданий базовой части </a:t>
            </a:r>
            <a:r>
              <a:rPr lang="ru-RU" sz="1300" b="1" dirty="0" smtClean="0"/>
              <a:t>объясняется включением </a:t>
            </a:r>
            <a:r>
              <a:rPr lang="ru-RU" sz="1300" b="1" dirty="0" smtClean="0"/>
              <a:t>заданий новых типов, оказавшихся для многих выпускников трудными (В4 – </a:t>
            </a:r>
            <a:r>
              <a:rPr lang="ru-RU" sz="1300" b="1" dirty="0" smtClean="0"/>
              <a:t>на установление </a:t>
            </a:r>
            <a:r>
              <a:rPr lang="ru-RU" sz="1300" b="1" dirty="0" smtClean="0"/>
              <a:t>соответствия и В11 – на выбор художественных средств и приемов из </a:t>
            </a:r>
            <a:r>
              <a:rPr lang="ru-RU" sz="1300" b="1" dirty="0" smtClean="0"/>
              <a:t>приведенного </a:t>
            </a:r>
            <a:r>
              <a:rPr lang="ru-RU" sz="1300" b="1" dirty="0" smtClean="0"/>
              <a:t>перечня).</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Заголовок 1"/>
          <p:cNvSpPr>
            <a:spLocks noGrp="1"/>
          </p:cNvSpPr>
          <p:nvPr>
            <p:ph type="title" idx="4294967295"/>
          </p:nvPr>
        </p:nvSpPr>
        <p:spPr>
          <a:xfrm>
            <a:off x="457200" y="122238"/>
            <a:ext cx="7543800" cy="903287"/>
          </a:xfrm>
        </p:spPr>
        <p:txBody>
          <a:bodyPr anchor="ctr"/>
          <a:lstStyle/>
          <a:p>
            <a:pPr eaLnBrk="1" hangingPunct="1"/>
            <a:r>
              <a:rPr lang="ru-RU" sz="2600" smtClean="0"/>
              <a:t>Методические рекомендации</a:t>
            </a:r>
          </a:p>
        </p:txBody>
      </p:sp>
      <p:sp>
        <p:nvSpPr>
          <p:cNvPr id="34818" name="Содержимое 2"/>
          <p:cNvSpPr>
            <a:spLocks noGrp="1"/>
          </p:cNvSpPr>
          <p:nvPr>
            <p:ph idx="4294967295"/>
          </p:nvPr>
        </p:nvSpPr>
        <p:spPr>
          <a:xfrm>
            <a:off x="457200" y="928688"/>
            <a:ext cx="8229600" cy="5197475"/>
          </a:xfrm>
        </p:spPr>
        <p:txBody>
          <a:bodyPr/>
          <a:lstStyle/>
          <a:p>
            <a:pPr eaLnBrk="1" hangingPunct="1"/>
            <a:r>
              <a:rPr lang="ru-RU" sz="1300" b="1" dirty="0" smtClean="0"/>
              <a:t>Проблемы: навыки анализа и интерпретации художественного текста, а также сопоставительно-аналитические умения, позволяющие устанавливать как внутри-, так и </a:t>
            </a:r>
            <a:r>
              <a:rPr lang="ru-RU" sz="1300" b="1" dirty="0" err="1" smtClean="0"/>
              <a:t>межтекстовые</a:t>
            </a:r>
            <a:r>
              <a:rPr lang="ru-RU" sz="1300" b="1" dirty="0" smtClean="0"/>
              <a:t> связи, рассматривать конкретные произведения в широком историко-литературном контексте, степень усвоения учащимися комплекса теоретико-литературных понятий, умение использовать их в анализе литературного материала, в самостоятельном письменном рассуждении на литературную тему. </a:t>
            </a:r>
          </a:p>
          <a:p>
            <a:pPr eaLnBrk="1" hangingPunct="1"/>
            <a:r>
              <a:rPr lang="ru-RU" sz="1300" b="1" dirty="0" smtClean="0"/>
              <a:t>Создание развернутого высказывания на литературную тему (задания С1–С5)  Результаты выполнения заданий С1–С5 имеют большое значение для выявления уровня подготовки выпускника по литературе и, следовательно, характеризуются высокой дифференцирующей способностью. Традиционно трудными для выпускников являются также «контекстные» задания (С2, С4). Однако в результатах ЕГЭ 2012 г. в ряде случаев наметилась тенденция к выравниванию уровня выполнения заданий С1–С2, основанная на повышении качества ответов на задания С2. В связи с введением критерия «Речевое оформление ответа» в систему оценивания заданий С1 и С3 вырос общий уровень качества выполнения заданий повышенной сложности, что наиболее ярко проявилось в результатах экзаменуемых с удовлетворительной и хорошей подготовкой по литературе, составляющих наиболее многочисленные группы участников ЕГЭ. Сравнительный анализ результатов выполнения заданий, требующих написания полноформатного рассуждения на литературную тему (С5.1–С5.3), позволяет говорить о тенденции к повышению этих показателей для группы экзаменуемых с удовлетворительной подготовкой и их стабилизации на достаточно высоких показателях для групп с хорошей и отличной подготовкой. В то же время представители всех групп в той или иной мере обнаруживают недостаточное знание текстов художественных произведений и умение подкреплять свои суждения литературным материалом. </a:t>
            </a:r>
            <a:r>
              <a:rPr lang="ru-RU" sz="1300" b="1" smtClean="0"/>
              <a:t>В связи с этим возрастает значимость качественного повторения учащимися важнейших разделов программы в </a:t>
            </a:r>
            <a:r>
              <a:rPr lang="ru-RU" sz="1300" b="1" smtClean="0"/>
              <a:t>выпускном классе</a:t>
            </a:r>
            <a:r>
              <a:rPr lang="ru-RU" sz="1300" b="1" dirty="0" smtClean="0"/>
              <a:t>, а также заучивания наизусть программных стихотворений и цитат из прозаических текстов, формирования умения краткого пересказа и точной отсылки к эпизоду.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Заголовок 1"/>
          <p:cNvSpPr>
            <a:spLocks noGrp="1"/>
          </p:cNvSpPr>
          <p:nvPr>
            <p:ph type="title" idx="4294967295"/>
          </p:nvPr>
        </p:nvSpPr>
        <p:spPr>
          <a:xfrm>
            <a:off x="1476375" y="115888"/>
            <a:ext cx="7313613" cy="576262"/>
          </a:xfrm>
        </p:spPr>
        <p:txBody>
          <a:bodyPr anchor="ctr"/>
          <a:lstStyle/>
          <a:p>
            <a:pPr algn="ctr" eaLnBrk="1" hangingPunct="1"/>
            <a:r>
              <a:rPr lang="ru-RU" sz="2800" smtClean="0"/>
              <a:t>Статистические данные</a:t>
            </a:r>
          </a:p>
        </p:txBody>
      </p:sp>
      <p:sp>
        <p:nvSpPr>
          <p:cNvPr id="15362" name="Содержимое 2"/>
          <p:cNvSpPr>
            <a:spLocks noGrp="1"/>
          </p:cNvSpPr>
          <p:nvPr>
            <p:ph idx="4294967295"/>
          </p:nvPr>
        </p:nvSpPr>
        <p:spPr>
          <a:xfrm>
            <a:off x="457200" y="928688"/>
            <a:ext cx="8229600" cy="5197475"/>
          </a:xfrm>
        </p:spPr>
        <p:txBody>
          <a:bodyPr/>
          <a:lstStyle/>
          <a:p>
            <a:pPr eaLnBrk="1" hangingPunct="1"/>
            <a:r>
              <a:rPr lang="ru-RU" sz="1400" b="1" smtClean="0"/>
              <a:t>   </a:t>
            </a:r>
            <a:r>
              <a:rPr lang="ru-RU" sz="1600" b="1" smtClean="0"/>
              <a:t>В мае–июне 2012 г. в ЕГЭ по литературе приняли участие 42 100 человек из всех регионов Российской Федерации (в 2011 г. – 42 600 человек), в том числе выпускники прошлых лет (5387 человек). Таким образом, число выпускников в 2012 г. составило 36 715 человек.</a:t>
            </a:r>
          </a:p>
          <a:p>
            <a:pPr eaLnBrk="1" hangingPunct="1"/>
            <a:r>
              <a:rPr lang="ru-RU" sz="1400" b="1" smtClean="0"/>
              <a:t>    Наибольшее число выпускников экзаменовалось в г. Москве и г. Санкт-Петербурге: соответственно 4787 и 2792 человека (в 2011 г. – 4941 и 2447 человек); в Московской области –  2272 человека (в 2011 г. – 1871 человек). Более тысячи выпускников сдавали экзамен в Краснодарском крае (1173 человека), Ростовской (1195 человек) и Свердловской (1443 человека) областях, Республике Башкортостан (1010 человек) и Республике Татарстан (1050 человек). В ряде субъектов РФ число сдававших ЕГЭ приближается к тысяче: в Чеченской Республике (971 человек), Удмуртской Республике (705 человек), Республике Саха (Якутия) (873 человека), а   также в Самарской (878 человек) и Нижегородской (874 человека) областях. От 600 до 700 вы-пускников участвовали в ЕГЭ по литературе в Ставропольском (718 человек) и Красноярском  (751 человек) краях; Волгоградской (761 человек), Кемеровской (716 человек), Новосибирской  (779 человек) областях; Пермском (725 человек) и Алтайском краях (646 человек).</a:t>
            </a:r>
          </a:p>
          <a:p>
            <a:pPr eaLnBrk="1" hangingPunct="1">
              <a:buFont typeface="Wingdings" pitchFamily="2" charset="2"/>
              <a:buNone/>
            </a:pPr>
            <a:r>
              <a:rPr lang="ru-RU" sz="1400" b="1" smtClean="0"/>
              <a:t>            Незначительное число участников ЕГЭ по литературе отмечено в таких регионах, как  Чукотский (14 человек) и Ненецкий автономные округа (19 человек), Еврейская автономная область (268 человек), Республика Алтай (68 человек) и Магаданская область (43 человека).</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idx="4294967295"/>
          </p:nvPr>
        </p:nvSpPr>
        <p:spPr>
          <a:xfrm>
            <a:off x="457200" y="122238"/>
            <a:ext cx="7543800" cy="525462"/>
          </a:xfrm>
        </p:spPr>
        <p:txBody>
          <a:bodyPr anchor="ctr"/>
          <a:lstStyle/>
          <a:p>
            <a:pPr algn="ctr" eaLnBrk="1" hangingPunct="1"/>
            <a:r>
              <a:rPr lang="ru-RU" sz="2600" b="0" smtClean="0"/>
              <a:t>Изменения в ЕГЭ</a:t>
            </a:r>
          </a:p>
        </p:txBody>
      </p:sp>
      <p:sp>
        <p:nvSpPr>
          <p:cNvPr id="16386" name="Содержимое 2"/>
          <p:cNvSpPr>
            <a:spLocks noGrp="1"/>
          </p:cNvSpPr>
          <p:nvPr>
            <p:ph idx="4294967295"/>
          </p:nvPr>
        </p:nvSpPr>
        <p:spPr>
          <a:xfrm>
            <a:off x="457200" y="836613"/>
            <a:ext cx="8229600" cy="5289550"/>
          </a:xfrm>
        </p:spPr>
        <p:txBody>
          <a:bodyPr/>
          <a:lstStyle/>
          <a:p>
            <a:pPr eaLnBrk="1" hangingPunct="1">
              <a:lnSpc>
                <a:spcPct val="80000"/>
              </a:lnSpc>
            </a:pPr>
            <a:r>
              <a:rPr lang="ru-RU" sz="1900" smtClean="0"/>
              <a:t>    В 2012 г. экзаменационная работа по литературе претерпела ряд изменений по сравнению с 2011 г. Доработка экзаменационной модели проводилось в двух направлениях: корректировка критериев, инструкций для экзаменуемых, комментариев для экспертов в целях повышения объективности оценивания развернутых ответов и совершенствование заданий базового уровня сложности.</a:t>
            </a:r>
          </a:p>
          <a:p>
            <a:pPr eaLnBrk="1" hangingPunct="1">
              <a:lnSpc>
                <a:spcPct val="80000"/>
              </a:lnSpc>
            </a:pPr>
            <a:r>
              <a:rPr lang="ru-RU" sz="1900" smtClean="0"/>
              <a:t>По итогам апробации в блок заданий базового уровня сложности введены новые задания:</a:t>
            </a:r>
          </a:p>
          <a:p>
            <a:pPr eaLnBrk="1" hangingPunct="1">
              <a:lnSpc>
                <a:spcPct val="80000"/>
              </a:lnSpc>
            </a:pPr>
            <a:r>
              <a:rPr lang="ru-RU" sz="1900" smtClean="0"/>
              <a:t>на установление соответствия (например, задание В4) и множественный выбор из перечня средств художественной изобразительности в тексте (задание В11). Общее количество заданий</a:t>
            </a:r>
          </a:p>
          <a:p>
            <a:pPr eaLnBrk="1" hangingPunct="1">
              <a:lnSpc>
                <a:spcPct val="80000"/>
              </a:lnSpc>
            </a:pPr>
            <a:r>
              <a:rPr lang="ru-RU" sz="1900" smtClean="0"/>
              <a:t>базового уровня в экзаменационной работе осталось неизменным (12). Введение новых типов заданий с кратким ответом позволило усилить дифференцирующую способность частей 1 и 2 работы</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Заголовок 1"/>
          <p:cNvSpPr>
            <a:spLocks noGrp="1"/>
          </p:cNvSpPr>
          <p:nvPr>
            <p:ph type="title" idx="4294967295"/>
          </p:nvPr>
        </p:nvSpPr>
        <p:spPr>
          <a:xfrm>
            <a:off x="457200" y="122238"/>
            <a:ext cx="7543800" cy="642937"/>
          </a:xfrm>
        </p:spPr>
        <p:txBody>
          <a:bodyPr anchor="ctr"/>
          <a:lstStyle/>
          <a:p>
            <a:pPr algn="ctr" eaLnBrk="1" hangingPunct="1"/>
            <a:r>
              <a:rPr lang="ru-RU" sz="2600" b="0" smtClean="0"/>
              <a:t>Система оценивания</a:t>
            </a:r>
          </a:p>
        </p:txBody>
      </p:sp>
      <p:sp>
        <p:nvSpPr>
          <p:cNvPr id="17410" name="Содержимое 2"/>
          <p:cNvSpPr>
            <a:spLocks noGrp="1"/>
          </p:cNvSpPr>
          <p:nvPr>
            <p:ph idx="4294967295"/>
          </p:nvPr>
        </p:nvSpPr>
        <p:spPr>
          <a:xfrm>
            <a:off x="468313" y="1052513"/>
            <a:ext cx="8229600" cy="5289550"/>
          </a:xfrm>
        </p:spPr>
        <p:txBody>
          <a:bodyPr/>
          <a:lstStyle/>
          <a:p>
            <a:pPr eaLnBrk="1" hangingPunct="1">
              <a:lnSpc>
                <a:spcPct val="80000"/>
              </a:lnSpc>
            </a:pPr>
            <a:r>
              <a:rPr lang="ru-RU" sz="1300" smtClean="0"/>
              <a:t>  </a:t>
            </a:r>
            <a:r>
              <a:rPr lang="ru-RU" sz="1400" b="1" smtClean="0"/>
              <a:t>В КИМ ЕГЭ 2012 г. существенно усовершенствована система проверки и оценивания</a:t>
            </a:r>
          </a:p>
          <a:p>
            <a:pPr eaLnBrk="1" hangingPunct="1">
              <a:lnSpc>
                <a:spcPct val="80000"/>
              </a:lnSpc>
            </a:pPr>
            <a:r>
              <a:rPr lang="ru-RU" sz="1400" b="1" smtClean="0"/>
              <a:t>выполнения заданий, требующих написания развернутого ответа. В результате максимальный</a:t>
            </a:r>
          </a:p>
          <a:p>
            <a:pPr eaLnBrk="1" hangingPunct="1">
              <a:lnSpc>
                <a:spcPct val="80000"/>
              </a:lnSpc>
            </a:pPr>
            <a:r>
              <a:rPr lang="ru-RU" sz="1400" b="1" smtClean="0"/>
              <a:t>балл за экзаменационную работу в целом увеличился с 39 до 42.</a:t>
            </a:r>
          </a:p>
          <a:p>
            <a:pPr eaLnBrk="1" hangingPunct="1">
              <a:lnSpc>
                <a:spcPct val="80000"/>
              </a:lnSpc>
            </a:pPr>
            <a:r>
              <a:rPr lang="ru-RU" sz="1400" b="1" smtClean="0"/>
              <a:t>Уточнены названия критериев, принципиально переработаны формулировки большей</a:t>
            </a:r>
          </a:p>
          <a:p>
            <a:pPr eaLnBrk="1" hangingPunct="1">
              <a:lnSpc>
                <a:spcPct val="80000"/>
              </a:lnSpc>
            </a:pPr>
            <a:r>
              <a:rPr lang="ru-RU" sz="1400" b="1" smtClean="0"/>
              <a:t>части критериев для заданий С1–С5, инструкции для выпускников. В комментарии к системе</a:t>
            </a:r>
          </a:p>
          <a:p>
            <a:pPr eaLnBrk="1" hangingPunct="1">
              <a:lnSpc>
                <a:spcPct val="80000"/>
              </a:lnSpc>
            </a:pPr>
            <a:r>
              <a:rPr lang="ru-RU" sz="1400" b="1" smtClean="0"/>
              <a:t>оценивания заданий С1–С4 введена важная установка, помогающая избежать формального</a:t>
            </a:r>
          </a:p>
          <a:p>
            <a:pPr eaLnBrk="1" hangingPunct="1">
              <a:lnSpc>
                <a:spcPct val="80000"/>
              </a:lnSpc>
            </a:pPr>
            <a:r>
              <a:rPr lang="ru-RU" sz="1400" b="1" smtClean="0"/>
              <a:t> подхода к выставлению оценки: «Указание на объем условно; оценка ответа зависит от его со</a:t>
            </a:r>
          </a:p>
          <a:p>
            <a:pPr eaLnBrk="1" hangingPunct="1">
              <a:lnSpc>
                <a:spcPct val="80000"/>
              </a:lnSpc>
            </a:pPr>
            <a:r>
              <a:rPr lang="ru-RU" sz="1400" b="1" smtClean="0"/>
              <a:t>держательности (при наличии глубоких знаний экзаменуемый может ответить в большем объеме; при умении точно формулировать свои мысли экзаменуемый может достаточно полно ответить в меньшем объеме)». Инструкции для экзаменуемого перед заданиями С1–С4 дополнены новыми пояснениями:</a:t>
            </a:r>
          </a:p>
          <a:p>
            <a:pPr eaLnBrk="1" hangingPunct="1">
              <a:lnSpc>
                <a:spcPct val="80000"/>
              </a:lnSpc>
            </a:pPr>
            <a:r>
              <a:rPr lang="ru-RU" sz="1400" b="1" i="1" smtClean="0"/>
              <a:t>«Опирайтесь на авторскую позицию, при необходимости излагайте свою точку зрения.</a:t>
            </a:r>
          </a:p>
          <a:p>
            <a:pPr eaLnBrk="1" hangingPunct="1">
              <a:lnSpc>
                <a:spcPct val="80000"/>
              </a:lnSpc>
            </a:pPr>
            <a:r>
              <a:rPr lang="ru-RU" sz="1400" b="1" i="1" smtClean="0"/>
              <a:t>Аргументируйте ответ, опираясь на текст произведения».</a:t>
            </a:r>
          </a:p>
          <a:p>
            <a:pPr eaLnBrk="1" hangingPunct="1">
              <a:lnSpc>
                <a:spcPct val="80000"/>
              </a:lnSpc>
            </a:pPr>
            <a:r>
              <a:rPr lang="ru-RU" sz="1400" b="1" i="1" smtClean="0"/>
              <a:t>«Выполняя задание С4, приведите не менее двух позиций сопоставления (позицией со-</a:t>
            </a:r>
          </a:p>
          <a:p>
            <a:pPr eaLnBrk="1" hangingPunct="1">
              <a:lnSpc>
                <a:spcPct val="80000"/>
              </a:lnSpc>
            </a:pPr>
            <a:r>
              <a:rPr lang="ru-RU" sz="1400" b="1" i="1" smtClean="0"/>
              <a:t>поставления считается указание автора и названия художественного произведения с обяза тельным обоснованием Вашего выбора; можно приводить в качестве позиций сопоставления</a:t>
            </a:r>
          </a:p>
          <a:p>
            <a:pPr eaLnBrk="1" hangingPunct="1">
              <a:lnSpc>
                <a:spcPct val="80000"/>
              </a:lnSpc>
            </a:pPr>
            <a:r>
              <a:rPr lang="ru-RU" sz="1400" b="1" i="1" smtClean="0"/>
              <a:t>два произведения одного автора за исключением того автора, чье произведение рассматрива-</a:t>
            </a:r>
          </a:p>
          <a:p>
            <a:pPr eaLnBrk="1" hangingPunct="1">
              <a:lnSpc>
                <a:spcPct val="80000"/>
              </a:lnSpc>
            </a:pPr>
            <a:r>
              <a:rPr lang="ru-RU" sz="1400" b="1" i="1" smtClean="0"/>
              <a:t>ется в задании)».</a:t>
            </a:r>
          </a:p>
          <a:p>
            <a:pPr eaLnBrk="1" hangingPunct="1">
              <a:lnSpc>
                <a:spcPct val="80000"/>
              </a:lnSpc>
            </a:pPr>
            <a:r>
              <a:rPr lang="ru-RU" sz="1400" b="1" i="1" smtClean="0"/>
              <a:t>«Ответы записывайте четко и разборчиво, соблюдая нормы речи».</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Заголовок 1"/>
          <p:cNvSpPr>
            <a:spLocks noGrp="1"/>
          </p:cNvSpPr>
          <p:nvPr>
            <p:ph type="title" idx="4294967295"/>
          </p:nvPr>
        </p:nvSpPr>
        <p:spPr>
          <a:xfrm>
            <a:off x="457200" y="122238"/>
            <a:ext cx="7543800" cy="569912"/>
          </a:xfrm>
        </p:spPr>
        <p:txBody>
          <a:bodyPr anchor="ctr"/>
          <a:lstStyle/>
          <a:p>
            <a:pPr eaLnBrk="1" hangingPunct="1"/>
            <a:endParaRPr lang="ru-RU" sz="3500" smtClean="0"/>
          </a:p>
        </p:txBody>
      </p:sp>
      <p:sp>
        <p:nvSpPr>
          <p:cNvPr id="18434" name="Содержимое 2"/>
          <p:cNvSpPr>
            <a:spLocks noGrp="1"/>
          </p:cNvSpPr>
          <p:nvPr>
            <p:ph idx="4294967295"/>
          </p:nvPr>
        </p:nvSpPr>
        <p:spPr>
          <a:xfrm>
            <a:off x="457200" y="981075"/>
            <a:ext cx="8229600" cy="5149850"/>
          </a:xfrm>
        </p:spPr>
        <p:txBody>
          <a:bodyPr/>
          <a:lstStyle/>
          <a:p>
            <a:pPr eaLnBrk="1" hangingPunct="1"/>
            <a:r>
              <a:rPr lang="ru-RU" sz="1600" b="1" smtClean="0"/>
              <a:t>Задания С1 и С3 в 2012 г. оценивались по двум критериям: «Глубина приводимых суждений и убедительность аргументов» и «Следование нормам речи» (если по первому критерию ставится 0 баллов, задание по второму критерию не оценивается). Таким образом, за успешное выполнение каждого из заданий С1 и С3 экзаменуемый получал максимально 4 балла. Данное изменение было внесено в целях повышения внимания экзаменуемых к речевому оформлению развернутых ответов, усиления дифференцирующей способности заданий, обеспечения преемственности между ЕГЭ и ГИА по литературе.</a:t>
            </a:r>
          </a:p>
          <a:p>
            <a:pPr eaLnBrk="1" hangingPunct="1"/>
            <a:r>
              <a:rPr lang="ru-RU" sz="1600" b="1" smtClean="0"/>
              <a:t>Полностью переработаны критерии проверки и оценивания выполнения заданий С2 и С4. В 2012 г. эти задания оценивались по одному критерию: «Включение произведения в литературный контекст и убедительность аргументов» (в 2011 г. название было иным: «Точность и полнота ответа»). Добавлено примечание после критериев: «Допустимо указание двух произведений одного автора за исключением того автора, чье произведение рассматривается в задании». За успешное выполнение каждого из заданий С2 и С4 экзаменуемый мог получить мак-</a:t>
            </a:r>
          </a:p>
          <a:p>
            <a:pPr eaLnBrk="1" hangingPunct="1"/>
            <a:r>
              <a:rPr lang="ru-RU" sz="1600" b="1" smtClean="0"/>
              <a:t>симально по 4 балла (в 2011 г. – 3 балла).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Заголовок 1"/>
          <p:cNvSpPr>
            <a:spLocks noGrp="1"/>
          </p:cNvSpPr>
          <p:nvPr>
            <p:ph type="title" idx="4294967295"/>
          </p:nvPr>
        </p:nvSpPr>
        <p:spPr>
          <a:xfrm>
            <a:off x="457200" y="122238"/>
            <a:ext cx="7543800" cy="785812"/>
          </a:xfrm>
        </p:spPr>
        <p:txBody>
          <a:bodyPr anchor="ctr"/>
          <a:lstStyle/>
          <a:p>
            <a:pPr eaLnBrk="1" hangingPunct="1"/>
            <a:endParaRPr lang="ru-RU" smtClean="0"/>
          </a:p>
        </p:txBody>
      </p:sp>
      <p:sp>
        <p:nvSpPr>
          <p:cNvPr id="19458" name="Содержимое 2"/>
          <p:cNvSpPr>
            <a:spLocks noGrp="1"/>
          </p:cNvSpPr>
          <p:nvPr>
            <p:ph idx="4294967295"/>
          </p:nvPr>
        </p:nvSpPr>
        <p:spPr>
          <a:xfrm>
            <a:off x="457200" y="981075"/>
            <a:ext cx="8229600" cy="5145088"/>
          </a:xfrm>
        </p:spPr>
        <p:txBody>
          <a:bodyPr/>
          <a:lstStyle/>
          <a:p>
            <a:pPr eaLnBrk="1" hangingPunct="1">
              <a:lnSpc>
                <a:spcPct val="80000"/>
              </a:lnSpc>
            </a:pPr>
            <a:r>
              <a:rPr lang="ru-RU" sz="1700" b="1" smtClean="0"/>
              <a:t>Задание С5 части 3 оценивалось традиционно по пяти критериям. Существенно расширена инструкция для экзаменуемых перед темами сочинений с целью обратить внимание участников ЕГЭ на аспекты, по которым будет оцениваться их работа. </a:t>
            </a:r>
          </a:p>
          <a:p>
            <a:pPr eaLnBrk="1" hangingPunct="1">
              <a:lnSpc>
                <a:spcPct val="80000"/>
              </a:lnSpc>
            </a:pPr>
            <a:r>
              <a:rPr lang="ru-RU" sz="1700" b="1" smtClean="0"/>
              <a:t>В 2012 г. изменились названия первого и четвертого критериев:</a:t>
            </a:r>
          </a:p>
          <a:p>
            <a:pPr eaLnBrk="1" hangingPunct="1">
              <a:lnSpc>
                <a:spcPct val="80000"/>
              </a:lnSpc>
            </a:pPr>
            <a:r>
              <a:rPr lang="ru-RU" sz="1700" b="1" smtClean="0"/>
              <a:t> К1 – «Глубина раскрытия темы сочинения и убедительность суждений» (в 2011 г. – «Глубина и самостоятельность понимания проблемы, предложенной в вопросе»),</a:t>
            </a:r>
          </a:p>
          <a:p>
            <a:pPr eaLnBrk="1" hangingPunct="1">
              <a:lnSpc>
                <a:spcPct val="80000"/>
              </a:lnSpc>
            </a:pPr>
            <a:r>
              <a:rPr lang="ru-RU" sz="1700" b="1" smtClean="0"/>
              <a:t> К4 – «Композиционная цельность и логичность изложения» (в 2011 г. – «Последовательность и логичность изложения»). В уровневой структуре первого критерия сделан акцент на умение выявлять авторскую позицию. В каждом критерии более подробно описаны требования, предъявляемые к ответу на максимальный балл. Точнее разведены требования к ответам, заслуживающим 2 и 1 балла. В четвертом критерии введена установка на оценку композиционной цельности сочинения. Существенно переработан второй критерий «Уровень владения теоретико-литературными понятиями»: уточнено его содержание, и уменьшен максимальный балл (с 3 до 2). В результате максимальный балл за выполнение задания С5 уменьшился с 15 до 14.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idx="4294967295"/>
          </p:nvPr>
        </p:nvSpPr>
        <p:spPr>
          <a:xfrm>
            <a:off x="457200" y="122238"/>
            <a:ext cx="7543800" cy="498475"/>
          </a:xfrm>
        </p:spPr>
        <p:txBody>
          <a:bodyPr anchor="ctr"/>
          <a:lstStyle/>
          <a:p>
            <a:pPr eaLnBrk="1" hangingPunct="1"/>
            <a:endParaRPr lang="ru-RU" sz="3500" smtClean="0"/>
          </a:p>
        </p:txBody>
      </p:sp>
      <p:pic>
        <p:nvPicPr>
          <p:cNvPr id="20482" name="Picture 2"/>
          <p:cNvPicPr>
            <a:picLocks noGrp="1" noChangeAspect="1" noChangeArrowheads="1"/>
          </p:cNvPicPr>
          <p:nvPr>
            <p:ph idx="4294967295"/>
          </p:nvPr>
        </p:nvPicPr>
        <p:blipFill>
          <a:blip r:embed="rId2"/>
          <a:srcRect/>
          <a:stretch>
            <a:fillRect/>
          </a:stretch>
        </p:blipFill>
        <p:spPr>
          <a:xfrm>
            <a:off x="971550" y="908050"/>
            <a:ext cx="7712075" cy="5184775"/>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5" name="Заголовок 1"/>
          <p:cNvSpPr>
            <a:spLocks noGrp="1"/>
          </p:cNvSpPr>
          <p:nvPr>
            <p:ph type="title" idx="4294967295"/>
          </p:nvPr>
        </p:nvSpPr>
        <p:spPr>
          <a:xfrm>
            <a:off x="457200" y="122238"/>
            <a:ext cx="7543800" cy="569912"/>
          </a:xfrm>
        </p:spPr>
        <p:txBody>
          <a:bodyPr anchor="ctr"/>
          <a:lstStyle/>
          <a:p>
            <a:pPr eaLnBrk="1" hangingPunct="1"/>
            <a:endParaRPr lang="ru-RU" sz="3500" smtClean="0"/>
          </a:p>
        </p:txBody>
      </p:sp>
      <p:sp>
        <p:nvSpPr>
          <p:cNvPr id="21506" name="Содержимое 2"/>
          <p:cNvSpPr>
            <a:spLocks noGrp="1"/>
          </p:cNvSpPr>
          <p:nvPr>
            <p:ph idx="4294967295"/>
          </p:nvPr>
        </p:nvSpPr>
        <p:spPr/>
        <p:txBody>
          <a:bodyPr/>
          <a:lstStyle/>
          <a:p>
            <a:pPr eaLnBrk="1" hangingPunct="1">
              <a:lnSpc>
                <a:spcPct val="80000"/>
              </a:lnSpc>
            </a:pPr>
            <a:r>
              <a:rPr lang="ru-RU" sz="1600" b="1" smtClean="0"/>
              <a:t>Минимальной границы не достигли 4,8% экзаменуемых (в 2011 г. – 4,33%).</a:t>
            </a:r>
          </a:p>
          <a:p>
            <a:pPr eaLnBrk="1" hangingPunct="1">
              <a:lnSpc>
                <a:spcPct val="80000"/>
              </a:lnSpc>
            </a:pPr>
            <a:r>
              <a:rPr lang="ru-RU" sz="1600" b="1" smtClean="0"/>
              <a:t>Изменения в распределении участников ЕГЭ по уровням подготовки в 2012 г. в сравнении с 2011 г. незначительны. Для различных диапазонов тестовых баллов эти изменения разнонаправлены (и уменьшение, и увеличение доли экзаменуемых); при этом все они находятся в пределах допустимой погрешности подсчета, что исключает возможность выявления каких - либо тенденций.</a:t>
            </a:r>
          </a:p>
          <a:p>
            <a:pPr eaLnBrk="1" hangingPunct="1">
              <a:lnSpc>
                <a:spcPct val="80000"/>
              </a:lnSpc>
            </a:pPr>
            <a:r>
              <a:rPr lang="ru-RU" sz="1600" b="1" smtClean="0"/>
              <a:t>Средний тестовый балл, набранный экзаменуемыми, составил 57,7. Число выпускников,</a:t>
            </a:r>
          </a:p>
          <a:p>
            <a:pPr eaLnBrk="1" hangingPunct="1">
              <a:lnSpc>
                <a:spcPct val="80000"/>
              </a:lnSpc>
            </a:pPr>
            <a:r>
              <a:rPr lang="ru-RU" sz="1600" b="1" smtClean="0"/>
              <a:t>получивших на экзамене 100 баллов, сократилось пропорционально сократившемуся числу</a:t>
            </a:r>
          </a:p>
          <a:p>
            <a:pPr eaLnBrk="1" hangingPunct="1">
              <a:lnSpc>
                <a:spcPct val="80000"/>
              </a:lnSpc>
            </a:pPr>
            <a:r>
              <a:rPr lang="ru-RU" sz="1600" b="1" smtClean="0"/>
              <a:t>участников экзамена и составило 337 человек, т.е. 0,8% от числа сдававших (в прошлом году –</a:t>
            </a:r>
          </a:p>
          <a:p>
            <a:pPr eaLnBrk="1" hangingPunct="1">
              <a:lnSpc>
                <a:spcPct val="80000"/>
              </a:lnSpc>
            </a:pPr>
            <a:r>
              <a:rPr lang="ru-RU" sz="1600" b="1" smtClean="0"/>
              <a:t>374 человек, т.е. 0,88%).</a:t>
            </a:r>
          </a:p>
          <a:p>
            <a:pPr eaLnBrk="1" hangingPunct="1">
              <a:lnSpc>
                <a:spcPct val="80000"/>
              </a:lnSpc>
            </a:pPr>
            <a:r>
              <a:rPr lang="ru-RU" sz="1600" b="1" smtClean="0"/>
              <a:t>Менее успешно, чем в 2011 г., выпускники 2012 г. справились с заданиями, требующими краткого ответа. Средний результат выполнения таких заданий в части 1 работы – 67,6% (на 7% меньше, чем в 2011 г.); в части 2 – 64,1% (ниже прошлогодних результатов на 11,5%). Эти изменения можно объяснить введением новых типов заданий: на установление соответствия (в части 1 (В4)) и множественный выбор из перечня средств художественной изобразительности в тексте (в части 2 (В11)). Вместе с тем эти результаты полностью соответствуют заявленному разработчиками уровню сложности этих типов заданий.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0"/>
                                  </p:stCondLst>
                                  <p:endCondLst>
                                    <p:cond evt="begin" delay="0">
                                      <p:tn val="5"/>
                                    </p:cond>
                                  </p:endCondLst>
                                  <p:iterate type="lt">
                                    <p:tmPct val="10000"/>
                                  </p:iterate>
                                  <p:childTnLst>
                                    <p:set>
                                      <p:cBhvr>
                                        <p:cTn id="6" dur="1" fill="hold">
                                          <p:stCondLst>
                                            <p:cond delay="0"/>
                                          </p:stCondLst>
                                        </p:cTn>
                                        <p:tgtEl>
                                          <p:spTgt spid="21505"/>
                                        </p:tgtEl>
                                        <p:attrNameLst>
                                          <p:attrName>style.visibility</p:attrName>
                                        </p:attrNameLst>
                                      </p:cBhvr>
                                      <p:to>
                                        <p:strVal val="visible"/>
                                      </p:to>
                                    </p:set>
                                    <p:animEffect transition="in" filter="fade">
                                      <p:cBhvr>
                                        <p:cTn id="7" dur="1000">
                                          <p:stCondLst>
                                            <p:cond delay="0"/>
                                          </p:stCondLst>
                                        </p:cTn>
                                        <p:tgtEl>
                                          <p:spTgt spid="215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5" grpId="0"/>
    </p:bldLst>
  </p:timing>
</p:sld>
</file>

<file path=ppt/theme/theme1.xml><?xml version="1.0" encoding="utf-8"?>
<a:theme xmlns:a="http://schemas.openxmlformats.org/drawingml/2006/main" name="Сеть">
  <a:themeElements>
    <a:clrScheme name="Сеть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Сеть">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1" i="0" u="none" strike="noStrike" cap="none" normalizeH="0" baseline="0" smtClean="0">
            <a:ln>
              <a:noFill/>
            </a:ln>
            <a:solidFill>
              <a:schemeClr val="tx1"/>
            </a:solidFill>
            <a:effectLst/>
            <a:latin typeface="Arial" charset="0"/>
          </a:defRPr>
        </a:defPPr>
      </a:lstStyle>
    </a:lnDef>
  </a:objectDefaults>
  <a:extraClrSchemeLst>
    <a:extraClrScheme>
      <a:clrScheme name="Сеть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Сеть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Сеть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Сеть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Сеть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Сеть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Сеть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Сеть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Сеть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Сеть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Network</Template>
  <TotalTime>234</TotalTime>
  <Words>3917</Words>
  <Application>Microsoft Office PowerPoint</Application>
  <PresentationFormat>Экран (4:3)</PresentationFormat>
  <Paragraphs>122</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Сеть</vt:lpstr>
      <vt:lpstr>Итоговая аттестация учащихся по  литературе в 2012 году</vt:lpstr>
      <vt:lpstr>Слайд 2</vt:lpstr>
      <vt:lpstr>Статистические данные</vt:lpstr>
      <vt:lpstr>Изменения в ЕГЭ</vt:lpstr>
      <vt:lpstr>Система оценивания</vt:lpstr>
      <vt:lpstr>Слайд 6</vt:lpstr>
      <vt:lpstr>Слайд 7</vt:lpstr>
      <vt:lpstr>Слайд 8</vt:lpstr>
      <vt:lpstr>Слайд 9</vt:lpstr>
      <vt:lpstr>Слайд 10</vt:lpstr>
      <vt:lpstr>Слайд 11</vt:lpstr>
      <vt:lpstr>Слайд 12</vt:lpstr>
      <vt:lpstr>Слайд 13</vt:lpstr>
      <vt:lpstr>Слайд 14</vt:lpstr>
      <vt:lpstr>1 половина ХIХ века</vt:lpstr>
      <vt:lpstr>Слайд 16</vt:lpstr>
      <vt:lpstr>Слайд 17</vt:lpstr>
      <vt:lpstr>Слайд 18</vt:lpstr>
      <vt:lpstr>Содержательный блок «Из литературы конца ХIХ – начала ХХ века»</vt:lpstr>
      <vt:lpstr>Слайд 20</vt:lpstr>
      <vt:lpstr>Содержательный блок «Из литературы ХХ века»</vt:lpstr>
      <vt:lpstr>Методические рекомендации</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Итоговая аттестация учащихся по русскому языку и литературе в 2012 году</dc:title>
  <dc:creator>user3000</dc:creator>
  <cp:lastModifiedBy>user3000</cp:lastModifiedBy>
  <cp:revision>52</cp:revision>
  <dcterms:created xsi:type="dcterms:W3CDTF">2012-10-11T06:07:51Z</dcterms:created>
  <dcterms:modified xsi:type="dcterms:W3CDTF">2012-10-15T05:17:51Z</dcterms:modified>
</cp:coreProperties>
</file>